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5" r:id="rId4"/>
    <p:sldId id="274" r:id="rId5"/>
    <p:sldId id="260" r:id="rId6"/>
    <p:sldId id="275" r:id="rId7"/>
    <p:sldId id="269" r:id="rId8"/>
    <p:sldId id="270" r:id="rId9"/>
    <p:sldId id="276" r:id="rId10"/>
    <p:sldId id="271" r:id="rId11"/>
    <p:sldId id="272" r:id="rId12"/>
    <p:sldId id="273" r:id="rId13"/>
    <p:sldId id="268" r:id="rId14"/>
  </p:sldIdLst>
  <p:sldSz cx="12192000" cy="6858000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Black" panose="020B0604020202020204" charset="0"/>
      <p:bold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B200"/>
    <a:srgbClr val="4C6D6C"/>
    <a:srgbClr val="AF5E21"/>
    <a:srgbClr val="3D5E93"/>
    <a:srgbClr val="2E5292"/>
    <a:srgbClr val="2B8CB7"/>
    <a:srgbClr val="EA8000"/>
    <a:srgbClr val="49943C"/>
    <a:srgbClr val="2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86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704374AB-7EE0-1E25-E2D9-CC5E896B31A0}"/>
              </a:ext>
            </a:extLst>
          </p:cNvPr>
          <p:cNvSpPr/>
          <p:nvPr userDrawn="1"/>
        </p:nvSpPr>
        <p:spPr>
          <a:xfrm rot="11717053">
            <a:off x="7620965" y="-540254"/>
            <a:ext cx="4103684" cy="8082065"/>
          </a:xfrm>
          <a:custGeom>
            <a:avLst/>
            <a:gdLst>
              <a:gd name="connsiteX0" fmla="*/ 4103684 w 4103684"/>
              <a:gd name="connsiteY0" fmla="*/ 7109460 h 8082065"/>
              <a:gd name="connsiteX1" fmla="*/ 544584 w 4103684"/>
              <a:gd name="connsiteY1" fmla="*/ 8082065 h 8082065"/>
              <a:gd name="connsiteX2" fmla="*/ 0 w 4103684"/>
              <a:gd name="connsiteY2" fmla="*/ 6089245 h 8082065"/>
              <a:gd name="connsiteX3" fmla="*/ 0 w 4103684"/>
              <a:gd name="connsiteY3" fmla="*/ 1121425 h 8082065"/>
              <a:gd name="connsiteX4" fmla="*/ 4103680 w 4103684"/>
              <a:gd name="connsiteY4" fmla="*/ 0 h 80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684" h="8082065">
                <a:moveTo>
                  <a:pt x="4103684" y="7109460"/>
                </a:moveTo>
                <a:lnTo>
                  <a:pt x="544584" y="8082065"/>
                </a:lnTo>
                <a:lnTo>
                  <a:pt x="0" y="6089245"/>
                </a:lnTo>
                <a:lnTo>
                  <a:pt x="0" y="1121425"/>
                </a:lnTo>
                <a:lnTo>
                  <a:pt x="410368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3000"/>
                  <a:lumOff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CBCC093E-3E8E-9D0B-6690-15E8573D65C2}"/>
              </a:ext>
            </a:extLst>
          </p:cNvPr>
          <p:cNvSpPr/>
          <p:nvPr userDrawn="1"/>
        </p:nvSpPr>
        <p:spPr>
          <a:xfrm rot="923982">
            <a:off x="6440328" y="-264402"/>
            <a:ext cx="991991" cy="7391584"/>
          </a:xfrm>
          <a:custGeom>
            <a:avLst/>
            <a:gdLst>
              <a:gd name="connsiteX0" fmla="*/ 0 w 991991"/>
              <a:gd name="connsiteY0" fmla="*/ 273234 h 7391584"/>
              <a:gd name="connsiteX1" fmla="*/ 991990 w 991991"/>
              <a:gd name="connsiteY1" fmla="*/ 0 h 7391584"/>
              <a:gd name="connsiteX2" fmla="*/ 991991 w 991991"/>
              <a:gd name="connsiteY2" fmla="*/ 7118350 h 7391584"/>
              <a:gd name="connsiteX3" fmla="*/ 0 w 991991"/>
              <a:gd name="connsiteY3" fmla="*/ 7391584 h 739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991" h="7391584">
                <a:moveTo>
                  <a:pt x="0" y="273234"/>
                </a:moveTo>
                <a:lnTo>
                  <a:pt x="991990" y="0"/>
                </a:lnTo>
                <a:lnTo>
                  <a:pt x="991991" y="7118350"/>
                </a:lnTo>
                <a:lnTo>
                  <a:pt x="0" y="7391584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5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E36992-70E2-82DF-65F3-FE5541DE5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3090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6DB93C-4F0F-E5C5-C58C-7075D8BB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197"/>
            <a:ext cx="53594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E96215-190B-E9BE-C64D-683C18C0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BB4E90-1FE1-CC71-0085-F8D38A7B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EA3B9D-EB0F-0E41-24F2-F3A989D9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F70810E1-C5AF-0C9D-8273-3FB6BC9B6F1F}"/>
              </a:ext>
            </a:extLst>
          </p:cNvPr>
          <p:cNvSpPr/>
          <p:nvPr userDrawn="1"/>
        </p:nvSpPr>
        <p:spPr>
          <a:xfrm rot="923982">
            <a:off x="7369027" y="-157691"/>
            <a:ext cx="217715" cy="7173975"/>
          </a:xfrm>
          <a:custGeom>
            <a:avLst/>
            <a:gdLst>
              <a:gd name="connsiteX0" fmla="*/ 1 w 217715"/>
              <a:gd name="connsiteY0" fmla="*/ 59967 h 7173975"/>
              <a:gd name="connsiteX1" fmla="*/ 217715 w 217715"/>
              <a:gd name="connsiteY1" fmla="*/ 0 h 7173975"/>
              <a:gd name="connsiteX2" fmla="*/ 217715 w 217715"/>
              <a:gd name="connsiteY2" fmla="*/ 7114008 h 7173975"/>
              <a:gd name="connsiteX3" fmla="*/ 0 w 217715"/>
              <a:gd name="connsiteY3" fmla="*/ 7173975 h 71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5" h="7173975">
                <a:moveTo>
                  <a:pt x="1" y="59967"/>
                </a:moveTo>
                <a:lnTo>
                  <a:pt x="217715" y="0"/>
                </a:lnTo>
                <a:lnTo>
                  <a:pt x="217715" y="7114008"/>
                </a:lnTo>
                <a:lnTo>
                  <a:pt x="0" y="7173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7419D9C5-932F-04C1-745E-CD214CAB738C}"/>
              </a:ext>
            </a:extLst>
          </p:cNvPr>
          <p:cNvSpPr/>
          <p:nvPr userDrawn="1"/>
        </p:nvSpPr>
        <p:spPr>
          <a:xfrm rot="923982">
            <a:off x="7683440" y="-135647"/>
            <a:ext cx="57281" cy="7132586"/>
          </a:xfrm>
          <a:custGeom>
            <a:avLst/>
            <a:gdLst>
              <a:gd name="connsiteX0" fmla="*/ 0 w 57281"/>
              <a:gd name="connsiteY0" fmla="*/ 15777 h 7132586"/>
              <a:gd name="connsiteX1" fmla="*/ 57281 w 57281"/>
              <a:gd name="connsiteY1" fmla="*/ 0 h 7132586"/>
              <a:gd name="connsiteX2" fmla="*/ 57281 w 57281"/>
              <a:gd name="connsiteY2" fmla="*/ 7116809 h 7132586"/>
              <a:gd name="connsiteX3" fmla="*/ 0 w 57281"/>
              <a:gd name="connsiteY3" fmla="*/ 7132586 h 7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1" h="7132586">
                <a:moveTo>
                  <a:pt x="0" y="15777"/>
                </a:moveTo>
                <a:lnTo>
                  <a:pt x="57281" y="0"/>
                </a:lnTo>
                <a:lnTo>
                  <a:pt x="57281" y="7116809"/>
                </a:lnTo>
                <a:lnTo>
                  <a:pt x="0" y="71325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ADB746E-D611-9808-993B-FFDF91011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6" y="2353825"/>
            <a:ext cx="2884904" cy="18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B7BEC-5762-DEAF-24E0-AF793BBF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CFC1A5A-26A9-2EDF-DC1A-8460E979B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4E09D3-06CB-1800-47EF-4EEF3C58D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850E50-37FB-1F00-3107-A9B9CFFF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1BAB3F-353B-2AB0-584B-617FAF36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11EF25-54A0-DA71-6FD6-7AAE4D55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3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B00BA-3ED7-11B2-B350-E78AF00B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1EE25A-CF94-236B-ECB3-666317209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FE05CD-6DE3-C1A1-B98C-FE3C717F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1DD5BB-CB01-76B8-EC84-5E06D5DE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064CE2-47EB-8F89-EB8F-560B67B9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6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40980B-E9F0-8E19-34D2-729D61521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5030FF-2F6A-ADDB-DB2C-675CABCF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FC86EE-FDEF-0F59-3253-A15317C7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67CFC8-F495-D54C-27F5-D352E0D7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A832BB-DC1C-D6CD-BC5D-3CAE9DC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3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3BBD42C-E29D-2E31-5EEC-D4EFF286D0D8}"/>
              </a:ext>
            </a:extLst>
          </p:cNvPr>
          <p:cNvSpPr/>
          <p:nvPr userDrawn="1"/>
        </p:nvSpPr>
        <p:spPr>
          <a:xfrm>
            <a:off x="0" y="0"/>
            <a:ext cx="12196320" cy="463799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3000"/>
                  <a:lumOff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87F0EA58-51E7-07FD-3484-2949B859DD53}"/>
              </a:ext>
            </a:extLst>
          </p:cNvPr>
          <p:cNvSpPr/>
          <p:nvPr userDrawn="1"/>
        </p:nvSpPr>
        <p:spPr>
          <a:xfrm rot="16191235">
            <a:off x="4992061" y="-342411"/>
            <a:ext cx="2204458" cy="12196363"/>
          </a:xfrm>
          <a:custGeom>
            <a:avLst/>
            <a:gdLst>
              <a:gd name="connsiteX0" fmla="*/ 2653431 w 2653431"/>
              <a:gd name="connsiteY0" fmla="*/ 12196363 h 12196363"/>
              <a:gd name="connsiteX1" fmla="*/ 0 w 2653431"/>
              <a:gd name="connsiteY1" fmla="*/ 12189598 h 12196363"/>
              <a:gd name="connsiteX2" fmla="*/ 31079 w 2653431"/>
              <a:gd name="connsiteY2" fmla="*/ 0 h 12196363"/>
              <a:gd name="connsiteX3" fmla="*/ 2653427 w 2653431"/>
              <a:gd name="connsiteY3" fmla="*/ 6686 h 1219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431" h="12196363">
                <a:moveTo>
                  <a:pt x="2653431" y="12196363"/>
                </a:moveTo>
                <a:lnTo>
                  <a:pt x="0" y="12189598"/>
                </a:lnTo>
                <a:lnTo>
                  <a:pt x="31079" y="0"/>
                </a:lnTo>
                <a:lnTo>
                  <a:pt x="2653427" y="668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3000"/>
                  <a:lumOff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F45FFD0-C8A1-FB47-98F1-9C7C46488E9D}"/>
              </a:ext>
            </a:extLst>
          </p:cNvPr>
          <p:cNvSpPr/>
          <p:nvPr userDrawn="1"/>
        </p:nvSpPr>
        <p:spPr>
          <a:xfrm rot="5398164">
            <a:off x="5598824" y="-2063800"/>
            <a:ext cx="991991" cy="12190171"/>
          </a:xfrm>
          <a:custGeom>
            <a:avLst/>
            <a:gdLst>
              <a:gd name="connsiteX0" fmla="*/ 0 w 991991"/>
              <a:gd name="connsiteY0" fmla="*/ 0 h 12190171"/>
              <a:gd name="connsiteX1" fmla="*/ 991990 w 991991"/>
              <a:gd name="connsiteY1" fmla="*/ 530 h 12190171"/>
              <a:gd name="connsiteX2" fmla="*/ 991991 w 991991"/>
              <a:gd name="connsiteY2" fmla="*/ 12190171 h 12190171"/>
              <a:gd name="connsiteX3" fmla="*/ 0 w 991991"/>
              <a:gd name="connsiteY3" fmla="*/ 12189641 h 12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991" h="12190171">
                <a:moveTo>
                  <a:pt x="0" y="0"/>
                </a:moveTo>
                <a:lnTo>
                  <a:pt x="991990" y="530"/>
                </a:lnTo>
                <a:lnTo>
                  <a:pt x="991991" y="12190171"/>
                </a:lnTo>
                <a:lnTo>
                  <a:pt x="0" y="12189641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5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1D93EFD7-089A-E973-F253-124C961C2FD1}"/>
              </a:ext>
            </a:extLst>
          </p:cNvPr>
          <p:cNvSpPr/>
          <p:nvPr userDrawn="1"/>
        </p:nvSpPr>
        <p:spPr>
          <a:xfrm rot="5398164">
            <a:off x="5985961" y="-1542527"/>
            <a:ext cx="217716" cy="12189758"/>
          </a:xfrm>
          <a:custGeom>
            <a:avLst/>
            <a:gdLst>
              <a:gd name="connsiteX0" fmla="*/ 1 w 217716"/>
              <a:gd name="connsiteY0" fmla="*/ 0 h 12189758"/>
              <a:gd name="connsiteX1" fmla="*/ 217715 w 217716"/>
              <a:gd name="connsiteY1" fmla="*/ 116 h 12189758"/>
              <a:gd name="connsiteX2" fmla="*/ 217716 w 217716"/>
              <a:gd name="connsiteY2" fmla="*/ 12189758 h 12189758"/>
              <a:gd name="connsiteX3" fmla="*/ 0 w 217716"/>
              <a:gd name="connsiteY3" fmla="*/ 12189642 h 1218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6" h="12189758">
                <a:moveTo>
                  <a:pt x="1" y="0"/>
                </a:moveTo>
                <a:lnTo>
                  <a:pt x="217715" y="116"/>
                </a:lnTo>
                <a:lnTo>
                  <a:pt x="217716" y="12189758"/>
                </a:lnTo>
                <a:lnTo>
                  <a:pt x="0" y="121896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B4958BFB-0365-3F89-5440-375A1F35841E}"/>
              </a:ext>
            </a:extLst>
          </p:cNvPr>
          <p:cNvSpPr/>
          <p:nvPr userDrawn="1"/>
        </p:nvSpPr>
        <p:spPr>
          <a:xfrm rot="5398164">
            <a:off x="6066179" y="-1316019"/>
            <a:ext cx="57281" cy="12189672"/>
          </a:xfrm>
          <a:custGeom>
            <a:avLst/>
            <a:gdLst>
              <a:gd name="connsiteX0" fmla="*/ 0 w 57281"/>
              <a:gd name="connsiteY0" fmla="*/ 0 h 12189672"/>
              <a:gd name="connsiteX1" fmla="*/ 57281 w 57281"/>
              <a:gd name="connsiteY1" fmla="*/ 30 h 12189672"/>
              <a:gd name="connsiteX2" fmla="*/ 57281 w 57281"/>
              <a:gd name="connsiteY2" fmla="*/ 12189672 h 12189672"/>
              <a:gd name="connsiteX3" fmla="*/ 0 w 57281"/>
              <a:gd name="connsiteY3" fmla="*/ 12189641 h 1218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1" h="12189672">
                <a:moveTo>
                  <a:pt x="0" y="0"/>
                </a:moveTo>
                <a:lnTo>
                  <a:pt x="57281" y="30"/>
                </a:lnTo>
                <a:lnTo>
                  <a:pt x="57281" y="12189672"/>
                </a:lnTo>
                <a:lnTo>
                  <a:pt x="0" y="121896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ADB746E-D611-9808-993B-FFDF91011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90" y="718894"/>
            <a:ext cx="4622800" cy="30245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E36992-70E2-82DF-65F3-FE5541DE5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4728295"/>
            <a:ext cx="9931400" cy="18613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11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5C53D6-AADD-C01A-E145-3E87BE89E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B81DED-4D05-7E8B-A44B-39D72E45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136524"/>
            <a:ext cx="10515600" cy="120589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5A48AB-D284-C75E-9A91-D4A29EAE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solidFill>
                  <a:srgbClr val="47575D"/>
                </a:solidFill>
              </a:defRPr>
            </a:lvl1pPr>
            <a:lvl2pPr>
              <a:defRPr sz="1400">
                <a:solidFill>
                  <a:srgbClr val="47575D"/>
                </a:solidFill>
              </a:defRPr>
            </a:lvl2pPr>
            <a:lvl3pPr>
              <a:defRPr sz="1400">
                <a:solidFill>
                  <a:srgbClr val="47575D"/>
                </a:solidFill>
              </a:defRPr>
            </a:lvl3pPr>
            <a:lvl4pPr>
              <a:defRPr sz="1400">
                <a:solidFill>
                  <a:srgbClr val="47575D"/>
                </a:solidFill>
              </a:defRPr>
            </a:lvl4pPr>
            <a:lvl5pPr>
              <a:defRPr sz="1400">
                <a:solidFill>
                  <a:srgbClr val="47575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2F424C-A672-8B34-B9D9-D44852DF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23A7BE2-543C-443B-87A2-8805F064B7FF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308BBC-60B8-52C3-FF97-CF7C5736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26CBFE-C1BC-9001-F18B-74B03E4E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134D7DB-7172-4641-9272-64B7CF2D9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4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FD0AE6-0BAB-57B9-DA42-7E6E8284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BFF9D4-F45C-A739-0DF0-D2CEBD61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563797-0E9F-C1A5-106F-0272802F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513CB6-EE73-9913-2D56-DDC11E6D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C680A-8B94-9C2D-D3D2-DAC9C665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1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35D178-69B0-C384-A35F-0434AEC4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E29031-1C99-E612-9A32-D36C02D5E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4D1249-E19C-6F12-4EFA-8F1865DB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DCC1C0-412E-AB05-9317-51CF1CD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7103F6-6F6B-D0BE-BBD4-AB6AE1C8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EE9A28-8727-F0B2-5497-45CEEFDB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5A517-E314-9329-BABC-545172C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6F629B-CA50-1ED0-AFEE-AB4E68E9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489BB4-D24E-964A-9685-BE7CF7FCA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88293F3-1CBB-DFF1-36C8-7F81B45A2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5324B9-5EB9-1DE8-D73D-6997F66E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717C42-7E78-4B53-0ABE-152388E6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EC364C-8060-BCE8-1422-135E4A17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DE24E4-D8E7-E93C-511B-B4C22618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9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5196EC-3676-38C8-B405-B10CE570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E85888-2873-FB35-892E-FB3ADC4B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899F35-B480-73D0-56C9-194A31A7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5A0EF0-73BA-6ECF-8CA7-B69300B1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992ECF-28CC-DAF4-57A2-25AF5715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13AF44-AF8C-E0F4-5053-543B88F9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E6276D-A60E-C8D4-D3C2-27718689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EFD24-4E08-7AD7-47E2-7533053D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61AB1C-C9BD-8F14-9D61-375F5245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4E5CE0-8163-B8CB-B058-48BB48007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22A1D3-10AA-A607-A2A8-8B734692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52965A-ADF0-513D-C329-A1B0D8F0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9FB477-4AD9-3474-B75E-EF35BEF4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966B7-FB77-EB60-BA01-1299C84D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B29312-C205-530E-FB9E-F4DB4A5C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2480AB-3903-592D-84B4-DFFB6FBBE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94EE4A-70C5-9FDD-9AF1-993DFCC7D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3E086-D951-9354-740C-D680AD882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BCF9F4-B745-4897-8C16-D8FC6CDF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38" y="1890324"/>
            <a:ext cx="9779000" cy="372220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Ведущий случайным образом вытаскивает карточку и зачитывает определения.</a:t>
            </a:r>
          </a:p>
          <a:p>
            <a:pPr marL="0" indent="0" algn="just">
              <a:buClr>
                <a:srgbClr val="3FAB35"/>
              </a:buClr>
              <a:buNone/>
            </a:pPr>
            <a:endParaRPr lang="ru-RU" sz="2800" dirty="0">
              <a:cs typeface="SB Sans Display" panose="020B0503040504020204" pitchFamily="34" charset="0"/>
            </a:endParaRPr>
          </a:p>
          <a:p>
            <a:pPr marL="0" indent="0" algn="just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Зачеркивайте в своих бланках тот термин, который, как вам кажется, подходит под данное определение.</a:t>
            </a:r>
            <a:endParaRPr lang="en-US" sz="2800" dirty="0">
              <a:cs typeface="SB Sans Display" panose="020B0503040504020204" pitchFamily="34" charset="0"/>
            </a:endParaRPr>
          </a:p>
          <a:p>
            <a:pPr marL="285750" indent="-285750" algn="just">
              <a:buClr>
                <a:srgbClr val="3FAB35"/>
              </a:buClr>
              <a:buFont typeface=".Lucida Grande UI Regular"/>
              <a:buChar char="◇"/>
            </a:pPr>
            <a:endParaRPr lang="ru-RU" sz="2800" dirty="0">
              <a:cs typeface="SB Sans Display" panose="020B0503040504020204" pitchFamily="34" charset="0"/>
            </a:endParaRPr>
          </a:p>
          <a:p>
            <a:pPr marL="0" indent="0" algn="just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Когда будут зачеркнуты все ячейки, нужно крикнуть </a:t>
            </a:r>
            <a:r>
              <a:rPr lang="ru-RU" sz="2800" b="1" dirty="0">
                <a:cs typeface="SB Sans Display" panose="020B0503040504020204" pitchFamily="34" charset="0"/>
              </a:rPr>
              <a:t>«Бинго!»</a:t>
            </a:r>
            <a:r>
              <a:rPr lang="ru-RU" sz="2800" dirty="0">
                <a:cs typeface="SB Sans Display" panose="020B0503040504020204" pitchFamily="34" charset="0"/>
              </a:rPr>
              <a:t>.</a:t>
            </a:r>
            <a:r>
              <a:rPr lang="ru-RU" sz="2800" b="1" dirty="0">
                <a:cs typeface="SB Sans Display" panose="020B0503040504020204" pitchFamily="34" charset="0"/>
              </a:rPr>
              <a:t> 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  1 тур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1927224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4724697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490BAD-42C2-42CC-9118-E2E65262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336200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38" y="1890324"/>
            <a:ext cx="9779000" cy="4116338"/>
          </a:xfrm>
        </p:spPr>
        <p:txBody>
          <a:bodyPr>
            <a:noAutofit/>
          </a:bodyPr>
          <a:lstStyle/>
          <a:p>
            <a:pPr marL="0" indent="0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Найдите напарника и задайте ему вопрос из своего бланка. </a:t>
            </a:r>
          </a:p>
          <a:p>
            <a:pPr marL="0" indent="0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Запишите его ответ в ячейку.</a:t>
            </a:r>
          </a:p>
          <a:p>
            <a:pPr marL="0" indent="0">
              <a:buClr>
                <a:srgbClr val="3FAB35"/>
              </a:buClr>
              <a:buNone/>
            </a:pPr>
            <a:endParaRPr lang="ru-RU" sz="800" dirty="0">
              <a:cs typeface="SB Sans Display" panose="020B0503040504020204" pitchFamily="34" charset="0"/>
            </a:endParaRPr>
          </a:p>
          <a:p>
            <a:pPr marL="0" indent="0" algn="just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Цель игры: не только заполнить все графы таблицы, но и сделать так, чтобы на каждый следующий вопрос  отвечал другой участник.</a:t>
            </a:r>
          </a:p>
          <a:p>
            <a:pPr marL="0" indent="0" algn="just">
              <a:buClr>
                <a:srgbClr val="3FAB35"/>
              </a:buClr>
              <a:buNone/>
            </a:pPr>
            <a:endParaRPr lang="en-US" sz="800" dirty="0">
              <a:cs typeface="SB Sans Display" panose="020B0503040504020204" pitchFamily="34" charset="0"/>
            </a:endParaRPr>
          </a:p>
          <a:p>
            <a:pPr marL="0" indent="0" algn="just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Кто полностью заполняет свой бланк,</a:t>
            </a:r>
            <a:r>
              <a:rPr lang="en-US" sz="2800" dirty="0">
                <a:cs typeface="SB Sans Display" panose="020B0503040504020204" pitchFamily="34" charset="0"/>
              </a:rPr>
              <a:t> </a:t>
            </a:r>
            <a:r>
              <a:rPr lang="ru-RU" sz="2800" dirty="0">
                <a:cs typeface="SB Sans Display" panose="020B0503040504020204" pitchFamily="34" charset="0"/>
              </a:rPr>
              <a:t>кричит </a:t>
            </a:r>
            <a:r>
              <a:rPr lang="ru-RU" sz="2800" dirty="0">
                <a:cs typeface="SB Sans Display Semibold" panose="020B0503040504020204" pitchFamily="34" charset="0"/>
              </a:rPr>
              <a:t>«Бинго! </a:t>
            </a:r>
            <a:r>
              <a:rPr lang="ru-RU" sz="2800" dirty="0" err="1">
                <a:cs typeface="SB Sans Display Semibold" panose="020B0503040504020204" pitchFamily="34" charset="0"/>
              </a:rPr>
              <a:t>Йо</a:t>
            </a:r>
            <a:r>
              <a:rPr lang="ru-RU" sz="2800" dirty="0">
                <a:cs typeface="SB Sans Display Semibold" panose="020B0503040504020204" pitchFamily="34" charset="0"/>
              </a:rPr>
              <a:t>-хо-хо»</a:t>
            </a:r>
            <a:r>
              <a:rPr lang="en-US" sz="2800" dirty="0">
                <a:cs typeface="SB Sans Display Semibold" panose="020B0503040504020204" pitchFamily="34" charset="0"/>
              </a:rPr>
              <a:t>.</a:t>
            </a:r>
            <a:endParaRPr lang="ru-RU" sz="2800" dirty="0">
              <a:cs typeface="SB Sans Display Semibold" panose="020B0503040504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  2 тур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1927224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5121715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490BAD-42C2-42CC-9118-E2E65262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360196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38" y="1890324"/>
            <a:ext cx="9779000" cy="4116338"/>
          </a:xfrm>
        </p:spPr>
        <p:txBody>
          <a:bodyPr>
            <a:noAutofit/>
          </a:bodyPr>
          <a:lstStyle/>
          <a:p>
            <a:pPr marL="0" indent="0">
              <a:buClr>
                <a:srgbClr val="3FAB35"/>
              </a:buClr>
              <a:buNone/>
            </a:pPr>
            <a:r>
              <a:rPr lang="ru-RU" sz="2800" dirty="0">
                <a:cs typeface="SB Sans Display" panose="020B0503040504020204" pitchFamily="34" charset="0"/>
              </a:rPr>
              <a:t>Заполним бланк вместе вашими ответами</a:t>
            </a:r>
            <a:endParaRPr lang="ru-RU" sz="2800" dirty="0">
              <a:cs typeface="SB Sans Display Semibold" panose="020B0503040504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  3 тур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851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Контактные данные/координаты автора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4E0E9D-3EEB-41B4-90FE-B1F0B9F8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65" y="174476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Масловская Любовь </a:t>
            </a:r>
            <a:r>
              <a:rPr lang="ru-RU" sz="2000" dirty="0" err="1"/>
              <a:t>Закиевна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Муниципальное автономное общеобразовательное учреждение «Средняя общеобразовательная школа №2»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8 (3456) 33-23-96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ttps://school2-tobolsk.ru/%d0%bc%d0%b5%d1%82%d0%be%d0%b4%d0%b8%d1%87%d0%b5%d1%81%d0%ba%d0%b0%d1%8f-%d1%80%d0%b0%d0%b1%d0%be%d1%82%d0%b0/%d1%84%d1%83%d0%bd%d0%ba%d1%86%d0%b8%d0%be%d0%bd%d0%b0%d0%bb%d1%8c%d0%bd%d0%b0%d1%8f-%d0%b3%d1%80%d0%b0%d0%bc%d0%be%d1%82%d0%bd%d0%be%d1%81%d1%82%d1%8c</a:t>
            </a:r>
            <a:r>
              <a:rPr lang="ru-RU" sz="20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05751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A12CA-1BD7-F6E3-FA3C-ADC9FA918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«Финансовое бинго» как средство формирования основ финансовой грамотности у младшего школьника.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70D877-388E-CF2C-8600-8A5591606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Любовь </a:t>
            </a:r>
            <a:r>
              <a:rPr lang="ru-RU" dirty="0" err="1"/>
              <a:t>Закиевна</a:t>
            </a:r>
            <a:r>
              <a:rPr lang="ru-RU" dirty="0"/>
              <a:t> Масловская,</a:t>
            </a:r>
          </a:p>
          <a:p>
            <a:r>
              <a:rPr lang="ru-RU" dirty="0" smtClean="0"/>
              <a:t>К.б.н., учитель </a:t>
            </a:r>
            <a:r>
              <a:rPr lang="ru-RU" dirty="0"/>
              <a:t>начальных классов </a:t>
            </a:r>
          </a:p>
          <a:p>
            <a:r>
              <a:rPr lang="ru-RU" dirty="0"/>
              <a:t>МАОУ СОШ №2 </a:t>
            </a:r>
            <a:r>
              <a:rPr lang="ru-RU" dirty="0" err="1"/>
              <a:t>г.Тобольска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4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9" y="1890324"/>
            <a:ext cx="9779000" cy="25229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cs typeface="SB Sans Display" panose="020B0503040504020204" pitchFamily="34" charset="0"/>
              </a:rPr>
              <a:t>Что такое деньги?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Зачем нужен семейный бюджет?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Из чего состоит семейный бюджет?</a:t>
            </a:r>
            <a:endParaRPr lang="ru-RU" sz="2000" dirty="0">
              <a:cs typeface="SB Sans Display" panose="020B0503040504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«Финансовые» понятия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1942192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2802300"/>
            <a:ext cx="432000" cy="43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A04428-D4F9-4C2D-8279-FC2691CD9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366240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9" y="1890324"/>
            <a:ext cx="9779000" cy="44947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cs typeface="SB Sans Display" panose="020B0503040504020204" pitchFamily="34" charset="0"/>
              </a:rPr>
              <a:t>Что такое деньги?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cs typeface="SB Sans Display" panose="020B0503040504020204" pitchFamily="34" charset="0"/>
              </a:rPr>
              <a:t>Деньги</a:t>
            </a: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 – это главное средство обмена в нашем мире, которое дает нам возможность приобрести любую вещь, которую мы захотим</a:t>
            </a:r>
            <a:r>
              <a:rPr lang="en-US" sz="2000" dirty="0">
                <a:solidFill>
                  <a:schemeClr val="bg1"/>
                </a:solidFill>
                <a:cs typeface="SB Sans Display" panose="020B0503040504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cs typeface="SB Sans Display" panose="020B050304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  <a:cs typeface="SB Sans Display" panose="020B050304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Зачем нужен семейный бюджет?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cs typeface="SB Sans Display" panose="020B0503040504020204" pitchFamily="34" charset="0"/>
              </a:rPr>
              <a:t>Бюджет</a:t>
            </a: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SB Sans Display" panose="020B0503040504020204" pitchFamily="34" charset="0"/>
              </a:rPr>
              <a:t>–</a:t>
            </a: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 план доходов и расходов семьи, с помощью которого мы можем понять какую сумму денег семья получит в свое распоряжение в следующем месяце и куда она эти деньги потратит.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Бюджет нужен для планирования доходов и расходов семьи.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Из чего состоит семейный бюджет?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cs typeface="SB Sans Display" panose="020B0503040504020204" pitchFamily="34" charset="0"/>
              </a:rPr>
              <a:t>Доходы</a:t>
            </a:r>
            <a:r>
              <a:rPr lang="ru-RU" sz="2000" i="1" dirty="0">
                <a:solidFill>
                  <a:schemeClr val="bg1"/>
                </a:solidFill>
                <a:cs typeface="SB Sans Display" panose="020B0503040504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– вся сумма денег, которая приходит</a:t>
            </a:r>
            <a:r>
              <a:rPr lang="en-US" sz="2000" dirty="0">
                <a:solidFill>
                  <a:schemeClr val="bg1"/>
                </a:solidFill>
                <a:cs typeface="SB Sans Display" panose="020B0503040504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в семью в течение месяца;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cs typeface="SB Sans Display" panose="020B0503040504020204" pitchFamily="34" charset="0"/>
              </a:rPr>
              <a:t>Расходы</a:t>
            </a:r>
            <a:r>
              <a:rPr lang="ru-RU" sz="2000" i="1" dirty="0">
                <a:solidFill>
                  <a:schemeClr val="bg1"/>
                </a:solidFill>
                <a:cs typeface="SB Sans Display" panose="020B0503040504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SB Sans Display" panose="020B0503040504020204" pitchFamily="34" charset="0"/>
              </a:rPr>
              <a:t>– все денежные траты семьи на различные товары или услуги в течение месяца.</a:t>
            </a:r>
            <a:endParaRPr lang="ru-RU" sz="2000" dirty="0">
              <a:cs typeface="SB Sans Display" panose="020B0503040504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«Финансовые» понятия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1942192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3380033"/>
            <a:ext cx="432000" cy="43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A04428-D4F9-4C2D-8279-FC2691CD9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513072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2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AB1388C0-2070-6A7D-72AF-862BB016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1500" y="1778000"/>
            <a:ext cx="1270000" cy="127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03A0D74-3365-D0BC-8126-C6972C8A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83171" y="1778000"/>
            <a:ext cx="1270000" cy="1270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Какие доходы и расходы есть в семье?</a:t>
            </a:r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xmlns="" id="{F0857460-C7AF-E192-9E43-7E296852DA7A}"/>
              </a:ext>
            </a:extLst>
          </p:cNvPr>
          <p:cNvSpPr/>
          <p:nvPr/>
        </p:nvSpPr>
        <p:spPr>
          <a:xfrm>
            <a:off x="6894788" y="2413000"/>
            <a:ext cx="4141074" cy="3744000"/>
          </a:xfrm>
          <a:custGeom>
            <a:avLst/>
            <a:gdLst>
              <a:gd name="connsiteX0" fmla="*/ 2542401 w 3096000"/>
              <a:gd name="connsiteY0" fmla="*/ 626911 h 3744000"/>
              <a:gd name="connsiteX1" fmla="*/ 2454411 w 3096000"/>
              <a:gd name="connsiteY1" fmla="*/ 715811 h 3744000"/>
              <a:gd name="connsiteX2" fmla="*/ 2542401 w 3096000"/>
              <a:gd name="connsiteY2" fmla="*/ 804711 h 3744000"/>
              <a:gd name="connsiteX3" fmla="*/ 2630391 w 3096000"/>
              <a:gd name="connsiteY3" fmla="*/ 715811 h 3744000"/>
              <a:gd name="connsiteX4" fmla="*/ 2542401 w 3096000"/>
              <a:gd name="connsiteY4" fmla="*/ 626911 h 3744000"/>
              <a:gd name="connsiteX5" fmla="*/ 2258287 w 3096000"/>
              <a:gd name="connsiteY5" fmla="*/ 626911 h 3744000"/>
              <a:gd name="connsiteX6" fmla="*/ 2170297 w 3096000"/>
              <a:gd name="connsiteY6" fmla="*/ 715811 h 3744000"/>
              <a:gd name="connsiteX7" fmla="*/ 2258287 w 3096000"/>
              <a:gd name="connsiteY7" fmla="*/ 804711 h 3744000"/>
              <a:gd name="connsiteX8" fmla="*/ 2346277 w 3096000"/>
              <a:gd name="connsiteY8" fmla="*/ 715811 h 3744000"/>
              <a:gd name="connsiteX9" fmla="*/ 2258287 w 3096000"/>
              <a:gd name="connsiteY9" fmla="*/ 626911 h 3744000"/>
              <a:gd name="connsiteX10" fmla="*/ 1974172 w 3096000"/>
              <a:gd name="connsiteY10" fmla="*/ 626911 h 3744000"/>
              <a:gd name="connsiteX11" fmla="*/ 1886182 w 3096000"/>
              <a:gd name="connsiteY11" fmla="*/ 715811 h 3744000"/>
              <a:gd name="connsiteX12" fmla="*/ 1974172 w 3096000"/>
              <a:gd name="connsiteY12" fmla="*/ 804711 h 3744000"/>
              <a:gd name="connsiteX13" fmla="*/ 2062162 w 3096000"/>
              <a:gd name="connsiteY13" fmla="*/ 715811 h 3744000"/>
              <a:gd name="connsiteX14" fmla="*/ 1974172 w 3096000"/>
              <a:gd name="connsiteY14" fmla="*/ 626911 h 3744000"/>
              <a:gd name="connsiteX15" fmla="*/ 1690058 w 3096000"/>
              <a:gd name="connsiteY15" fmla="*/ 626911 h 3744000"/>
              <a:gd name="connsiteX16" fmla="*/ 1602068 w 3096000"/>
              <a:gd name="connsiteY16" fmla="*/ 715811 h 3744000"/>
              <a:gd name="connsiteX17" fmla="*/ 1690058 w 3096000"/>
              <a:gd name="connsiteY17" fmla="*/ 804711 h 3744000"/>
              <a:gd name="connsiteX18" fmla="*/ 1778048 w 3096000"/>
              <a:gd name="connsiteY18" fmla="*/ 715811 h 3744000"/>
              <a:gd name="connsiteX19" fmla="*/ 1690058 w 3096000"/>
              <a:gd name="connsiteY19" fmla="*/ 626911 h 3744000"/>
              <a:gd name="connsiteX20" fmla="*/ 1405944 w 3096000"/>
              <a:gd name="connsiteY20" fmla="*/ 626911 h 3744000"/>
              <a:gd name="connsiteX21" fmla="*/ 1317954 w 3096000"/>
              <a:gd name="connsiteY21" fmla="*/ 715811 h 3744000"/>
              <a:gd name="connsiteX22" fmla="*/ 1405944 w 3096000"/>
              <a:gd name="connsiteY22" fmla="*/ 804711 h 3744000"/>
              <a:gd name="connsiteX23" fmla="*/ 1493934 w 3096000"/>
              <a:gd name="connsiteY23" fmla="*/ 715811 h 3744000"/>
              <a:gd name="connsiteX24" fmla="*/ 1405944 w 3096000"/>
              <a:gd name="connsiteY24" fmla="*/ 626911 h 3744000"/>
              <a:gd name="connsiteX25" fmla="*/ 1121829 w 3096000"/>
              <a:gd name="connsiteY25" fmla="*/ 626911 h 3744000"/>
              <a:gd name="connsiteX26" fmla="*/ 1033840 w 3096000"/>
              <a:gd name="connsiteY26" fmla="*/ 715811 h 3744000"/>
              <a:gd name="connsiteX27" fmla="*/ 1121829 w 3096000"/>
              <a:gd name="connsiteY27" fmla="*/ 804711 h 3744000"/>
              <a:gd name="connsiteX28" fmla="*/ 1209819 w 3096000"/>
              <a:gd name="connsiteY28" fmla="*/ 715811 h 3744000"/>
              <a:gd name="connsiteX29" fmla="*/ 1121829 w 3096000"/>
              <a:gd name="connsiteY29" fmla="*/ 626911 h 3744000"/>
              <a:gd name="connsiteX30" fmla="*/ 837715 w 3096000"/>
              <a:gd name="connsiteY30" fmla="*/ 626911 h 3744000"/>
              <a:gd name="connsiteX31" fmla="*/ 749725 w 3096000"/>
              <a:gd name="connsiteY31" fmla="*/ 715811 h 3744000"/>
              <a:gd name="connsiteX32" fmla="*/ 837715 w 3096000"/>
              <a:gd name="connsiteY32" fmla="*/ 804711 h 3744000"/>
              <a:gd name="connsiteX33" fmla="*/ 925705 w 3096000"/>
              <a:gd name="connsiteY33" fmla="*/ 715811 h 3744000"/>
              <a:gd name="connsiteX34" fmla="*/ 837715 w 3096000"/>
              <a:gd name="connsiteY34" fmla="*/ 626911 h 3744000"/>
              <a:gd name="connsiteX35" fmla="*/ 553601 w 3096000"/>
              <a:gd name="connsiteY35" fmla="*/ 626911 h 3744000"/>
              <a:gd name="connsiteX36" fmla="*/ 465611 w 3096000"/>
              <a:gd name="connsiteY36" fmla="*/ 715811 h 3744000"/>
              <a:gd name="connsiteX37" fmla="*/ 553601 w 3096000"/>
              <a:gd name="connsiteY37" fmla="*/ 804711 h 3744000"/>
              <a:gd name="connsiteX38" fmla="*/ 641591 w 3096000"/>
              <a:gd name="connsiteY38" fmla="*/ 715811 h 3744000"/>
              <a:gd name="connsiteX39" fmla="*/ 553601 w 3096000"/>
              <a:gd name="connsiteY39" fmla="*/ 626911 h 3744000"/>
              <a:gd name="connsiteX40" fmla="*/ 0 w 3096000"/>
              <a:gd name="connsiteY40" fmla="*/ 0 h 3744000"/>
              <a:gd name="connsiteX41" fmla="*/ 3096000 w 3096000"/>
              <a:gd name="connsiteY41" fmla="*/ 0 h 3744000"/>
              <a:gd name="connsiteX42" fmla="*/ 3096000 w 3096000"/>
              <a:gd name="connsiteY42" fmla="*/ 561169 h 3744000"/>
              <a:gd name="connsiteX43" fmla="*/ 2902414 w 3096000"/>
              <a:gd name="connsiteY43" fmla="*/ 673449 h 3744000"/>
              <a:gd name="connsiteX44" fmla="*/ 2888734 w 3096000"/>
              <a:gd name="connsiteY44" fmla="*/ 652949 h 3744000"/>
              <a:gd name="connsiteX45" fmla="*/ 2826515 w 3096000"/>
              <a:gd name="connsiteY45" fmla="*/ 626911 h 3744000"/>
              <a:gd name="connsiteX46" fmla="*/ 2738525 w 3096000"/>
              <a:gd name="connsiteY46" fmla="*/ 715811 h 3744000"/>
              <a:gd name="connsiteX47" fmla="*/ 2826515 w 3096000"/>
              <a:gd name="connsiteY47" fmla="*/ 804711 h 3744000"/>
              <a:gd name="connsiteX48" fmla="*/ 2888734 w 3096000"/>
              <a:gd name="connsiteY48" fmla="*/ 778673 h 3744000"/>
              <a:gd name="connsiteX49" fmla="*/ 2906851 w 3096000"/>
              <a:gd name="connsiteY49" fmla="*/ 751524 h 3744000"/>
              <a:gd name="connsiteX50" fmla="*/ 3096000 w 3096000"/>
              <a:gd name="connsiteY50" fmla="*/ 861231 h 3744000"/>
              <a:gd name="connsiteX51" fmla="*/ 3096000 w 3096000"/>
              <a:gd name="connsiteY51" fmla="*/ 3744000 h 3744000"/>
              <a:gd name="connsiteX52" fmla="*/ 0 w 3096000"/>
              <a:gd name="connsiteY52" fmla="*/ 3744000 h 3744000"/>
              <a:gd name="connsiteX53" fmla="*/ 0 w 3096000"/>
              <a:gd name="connsiteY53" fmla="*/ 861231 h 3744000"/>
              <a:gd name="connsiteX54" fmla="*/ 189151 w 3096000"/>
              <a:gd name="connsiteY54" fmla="*/ 751524 h 3744000"/>
              <a:gd name="connsiteX55" fmla="*/ 207269 w 3096000"/>
              <a:gd name="connsiteY55" fmla="*/ 778673 h 3744000"/>
              <a:gd name="connsiteX56" fmla="*/ 269487 w 3096000"/>
              <a:gd name="connsiteY56" fmla="*/ 804711 h 3744000"/>
              <a:gd name="connsiteX57" fmla="*/ 357477 w 3096000"/>
              <a:gd name="connsiteY57" fmla="*/ 715811 h 3744000"/>
              <a:gd name="connsiteX58" fmla="*/ 269487 w 3096000"/>
              <a:gd name="connsiteY58" fmla="*/ 626911 h 3744000"/>
              <a:gd name="connsiteX59" fmla="*/ 207269 w 3096000"/>
              <a:gd name="connsiteY59" fmla="*/ 652949 h 3744000"/>
              <a:gd name="connsiteX60" fmla="*/ 193588 w 3096000"/>
              <a:gd name="connsiteY60" fmla="*/ 673450 h 3744000"/>
              <a:gd name="connsiteX61" fmla="*/ 0 w 3096000"/>
              <a:gd name="connsiteY61" fmla="*/ 561169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96000" h="3744000">
                <a:moveTo>
                  <a:pt x="2542401" y="626911"/>
                </a:moveTo>
                <a:cubicBezTo>
                  <a:pt x="2493806" y="626911"/>
                  <a:pt x="2454411" y="666713"/>
                  <a:pt x="2454411" y="715811"/>
                </a:cubicBezTo>
                <a:cubicBezTo>
                  <a:pt x="2454411" y="764909"/>
                  <a:pt x="2493806" y="804711"/>
                  <a:pt x="2542401" y="804711"/>
                </a:cubicBezTo>
                <a:cubicBezTo>
                  <a:pt x="2590997" y="804711"/>
                  <a:pt x="2630391" y="764909"/>
                  <a:pt x="2630391" y="715811"/>
                </a:cubicBezTo>
                <a:cubicBezTo>
                  <a:pt x="2630391" y="666713"/>
                  <a:pt x="2590997" y="626911"/>
                  <a:pt x="2542401" y="626911"/>
                </a:cubicBezTo>
                <a:close/>
                <a:moveTo>
                  <a:pt x="2258287" y="626911"/>
                </a:moveTo>
                <a:cubicBezTo>
                  <a:pt x="2209691" y="626911"/>
                  <a:pt x="2170297" y="666713"/>
                  <a:pt x="2170297" y="715811"/>
                </a:cubicBezTo>
                <a:cubicBezTo>
                  <a:pt x="2170297" y="764909"/>
                  <a:pt x="2209691" y="804711"/>
                  <a:pt x="2258287" y="804711"/>
                </a:cubicBezTo>
                <a:cubicBezTo>
                  <a:pt x="2306882" y="804711"/>
                  <a:pt x="2346277" y="764909"/>
                  <a:pt x="2346277" y="715811"/>
                </a:cubicBezTo>
                <a:cubicBezTo>
                  <a:pt x="2346277" y="666713"/>
                  <a:pt x="2306882" y="626911"/>
                  <a:pt x="2258287" y="626911"/>
                </a:cubicBezTo>
                <a:close/>
                <a:moveTo>
                  <a:pt x="1974172" y="626911"/>
                </a:moveTo>
                <a:cubicBezTo>
                  <a:pt x="1925577" y="626911"/>
                  <a:pt x="1886182" y="666713"/>
                  <a:pt x="1886182" y="715811"/>
                </a:cubicBezTo>
                <a:cubicBezTo>
                  <a:pt x="1886182" y="764909"/>
                  <a:pt x="1925577" y="804711"/>
                  <a:pt x="1974172" y="804711"/>
                </a:cubicBezTo>
                <a:cubicBezTo>
                  <a:pt x="2022768" y="804711"/>
                  <a:pt x="2062162" y="764909"/>
                  <a:pt x="2062162" y="715811"/>
                </a:cubicBezTo>
                <a:cubicBezTo>
                  <a:pt x="2062162" y="666713"/>
                  <a:pt x="2022768" y="626911"/>
                  <a:pt x="1974172" y="626911"/>
                </a:cubicBezTo>
                <a:close/>
                <a:moveTo>
                  <a:pt x="1690058" y="626911"/>
                </a:moveTo>
                <a:cubicBezTo>
                  <a:pt x="1641463" y="626911"/>
                  <a:pt x="1602068" y="666713"/>
                  <a:pt x="1602068" y="715811"/>
                </a:cubicBezTo>
                <a:cubicBezTo>
                  <a:pt x="1602068" y="764909"/>
                  <a:pt x="1641463" y="804711"/>
                  <a:pt x="1690058" y="804711"/>
                </a:cubicBezTo>
                <a:cubicBezTo>
                  <a:pt x="1738653" y="804711"/>
                  <a:pt x="1778048" y="764909"/>
                  <a:pt x="1778048" y="715811"/>
                </a:cubicBezTo>
                <a:cubicBezTo>
                  <a:pt x="1778048" y="666713"/>
                  <a:pt x="1738653" y="626911"/>
                  <a:pt x="1690058" y="626911"/>
                </a:cubicBezTo>
                <a:close/>
                <a:moveTo>
                  <a:pt x="1405944" y="626911"/>
                </a:moveTo>
                <a:cubicBezTo>
                  <a:pt x="1357348" y="626911"/>
                  <a:pt x="1317954" y="666713"/>
                  <a:pt x="1317954" y="715811"/>
                </a:cubicBezTo>
                <a:cubicBezTo>
                  <a:pt x="1317954" y="764909"/>
                  <a:pt x="1357348" y="804711"/>
                  <a:pt x="1405944" y="804711"/>
                </a:cubicBezTo>
                <a:cubicBezTo>
                  <a:pt x="1454539" y="804711"/>
                  <a:pt x="1493934" y="764909"/>
                  <a:pt x="1493934" y="715811"/>
                </a:cubicBezTo>
                <a:cubicBezTo>
                  <a:pt x="1493934" y="666713"/>
                  <a:pt x="1454539" y="626911"/>
                  <a:pt x="1405944" y="626911"/>
                </a:cubicBezTo>
                <a:close/>
                <a:moveTo>
                  <a:pt x="1121829" y="626911"/>
                </a:moveTo>
                <a:cubicBezTo>
                  <a:pt x="1073234" y="626911"/>
                  <a:pt x="1033840" y="666713"/>
                  <a:pt x="1033840" y="715811"/>
                </a:cubicBezTo>
                <a:cubicBezTo>
                  <a:pt x="1033840" y="764909"/>
                  <a:pt x="1073234" y="804711"/>
                  <a:pt x="1121829" y="804711"/>
                </a:cubicBezTo>
                <a:cubicBezTo>
                  <a:pt x="1170425" y="804711"/>
                  <a:pt x="1209819" y="764909"/>
                  <a:pt x="1209819" y="715811"/>
                </a:cubicBezTo>
                <a:cubicBezTo>
                  <a:pt x="1209819" y="666713"/>
                  <a:pt x="1170425" y="626911"/>
                  <a:pt x="1121829" y="626911"/>
                </a:cubicBezTo>
                <a:close/>
                <a:moveTo>
                  <a:pt x="837715" y="626911"/>
                </a:moveTo>
                <a:cubicBezTo>
                  <a:pt x="789120" y="626911"/>
                  <a:pt x="749725" y="666713"/>
                  <a:pt x="749725" y="715811"/>
                </a:cubicBezTo>
                <a:cubicBezTo>
                  <a:pt x="749725" y="764909"/>
                  <a:pt x="789120" y="804711"/>
                  <a:pt x="837715" y="804711"/>
                </a:cubicBezTo>
                <a:cubicBezTo>
                  <a:pt x="886311" y="804711"/>
                  <a:pt x="925705" y="764909"/>
                  <a:pt x="925705" y="715811"/>
                </a:cubicBezTo>
                <a:cubicBezTo>
                  <a:pt x="925705" y="666713"/>
                  <a:pt x="886311" y="626911"/>
                  <a:pt x="837715" y="626911"/>
                </a:cubicBezTo>
                <a:close/>
                <a:moveTo>
                  <a:pt x="553601" y="626911"/>
                </a:moveTo>
                <a:cubicBezTo>
                  <a:pt x="505006" y="626911"/>
                  <a:pt x="465611" y="666713"/>
                  <a:pt x="465611" y="715811"/>
                </a:cubicBezTo>
                <a:cubicBezTo>
                  <a:pt x="465611" y="764909"/>
                  <a:pt x="505006" y="804711"/>
                  <a:pt x="553601" y="804711"/>
                </a:cubicBezTo>
                <a:cubicBezTo>
                  <a:pt x="602197" y="804711"/>
                  <a:pt x="641591" y="764909"/>
                  <a:pt x="641591" y="715811"/>
                </a:cubicBezTo>
                <a:cubicBezTo>
                  <a:pt x="641591" y="666713"/>
                  <a:pt x="602197" y="626911"/>
                  <a:pt x="553601" y="626911"/>
                </a:cubicBezTo>
                <a:close/>
                <a:moveTo>
                  <a:pt x="0" y="0"/>
                </a:moveTo>
                <a:lnTo>
                  <a:pt x="3096000" y="0"/>
                </a:lnTo>
                <a:lnTo>
                  <a:pt x="3096000" y="561169"/>
                </a:lnTo>
                <a:lnTo>
                  <a:pt x="2902414" y="673449"/>
                </a:lnTo>
                <a:lnTo>
                  <a:pt x="2888734" y="652949"/>
                </a:lnTo>
                <a:cubicBezTo>
                  <a:pt x="2872811" y="636862"/>
                  <a:pt x="2850813" y="626911"/>
                  <a:pt x="2826515" y="626911"/>
                </a:cubicBezTo>
                <a:cubicBezTo>
                  <a:pt x="2777920" y="626911"/>
                  <a:pt x="2738525" y="666713"/>
                  <a:pt x="2738525" y="715811"/>
                </a:cubicBezTo>
                <a:cubicBezTo>
                  <a:pt x="2738525" y="764909"/>
                  <a:pt x="2777920" y="804711"/>
                  <a:pt x="2826515" y="804711"/>
                </a:cubicBezTo>
                <a:cubicBezTo>
                  <a:pt x="2850813" y="804711"/>
                  <a:pt x="2872811" y="794761"/>
                  <a:pt x="2888734" y="778673"/>
                </a:cubicBezTo>
                <a:lnTo>
                  <a:pt x="2906851" y="751524"/>
                </a:lnTo>
                <a:lnTo>
                  <a:pt x="3096000" y="861231"/>
                </a:lnTo>
                <a:lnTo>
                  <a:pt x="3096000" y="3744000"/>
                </a:lnTo>
                <a:lnTo>
                  <a:pt x="0" y="3744000"/>
                </a:lnTo>
                <a:lnTo>
                  <a:pt x="0" y="861231"/>
                </a:lnTo>
                <a:lnTo>
                  <a:pt x="189151" y="751524"/>
                </a:lnTo>
                <a:lnTo>
                  <a:pt x="207269" y="778673"/>
                </a:lnTo>
                <a:cubicBezTo>
                  <a:pt x="223192" y="794761"/>
                  <a:pt x="245189" y="804711"/>
                  <a:pt x="269487" y="804711"/>
                </a:cubicBezTo>
                <a:cubicBezTo>
                  <a:pt x="318082" y="804711"/>
                  <a:pt x="357477" y="764909"/>
                  <a:pt x="357477" y="715811"/>
                </a:cubicBezTo>
                <a:cubicBezTo>
                  <a:pt x="357477" y="666713"/>
                  <a:pt x="318082" y="626911"/>
                  <a:pt x="269487" y="626911"/>
                </a:cubicBezTo>
                <a:cubicBezTo>
                  <a:pt x="245189" y="626911"/>
                  <a:pt x="223192" y="636862"/>
                  <a:pt x="207269" y="652949"/>
                </a:cubicBezTo>
                <a:lnTo>
                  <a:pt x="193588" y="673450"/>
                </a:lnTo>
                <a:lnTo>
                  <a:pt x="0" y="561169"/>
                </a:lnTo>
                <a:close/>
              </a:path>
            </a:pathLst>
          </a:custGeom>
          <a:solidFill>
            <a:srgbClr val="AF5E21"/>
          </a:solidFill>
          <a:ln w="12700">
            <a:gradFill>
              <a:gsLst>
                <a:gs pos="0">
                  <a:schemeClr val="accent1">
                    <a:lumMod val="8000"/>
                    <a:lumOff val="92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3000000" scaled="0"/>
            </a:gradFill>
          </a:ln>
          <a:effectLst>
            <a:outerShdw dist="114300" dir="2700000" algn="t" rotWithShape="0">
              <a:schemeClr val="tx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noAutofit/>
          </a:bodyPr>
          <a:lstStyle/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endParaRPr lang="ru-RU" dirty="0">
              <a:solidFill>
                <a:srgbClr val="FFFFFF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endParaRPr lang="ru-RU" dirty="0">
              <a:solidFill>
                <a:srgbClr val="FFFFFF"/>
              </a:solidFill>
              <a:cs typeface="SB Sans Display" panose="020B0503040504020204" pitchFamily="34" charset="0"/>
            </a:endParaRP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Питание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Транспорт, ЖКХ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Медикаменты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Образование детей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Одежда, обувь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Развлечения, связь, интернет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Выплата долгов, кредитов</a:t>
            </a: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DDD1EFDE-9F6B-7CCF-917B-9D41DB673D19}"/>
              </a:ext>
            </a:extLst>
          </p:cNvPr>
          <p:cNvSpPr/>
          <p:nvPr/>
        </p:nvSpPr>
        <p:spPr>
          <a:xfrm>
            <a:off x="1005899" y="2413000"/>
            <a:ext cx="4291315" cy="3744000"/>
          </a:xfrm>
          <a:custGeom>
            <a:avLst/>
            <a:gdLst>
              <a:gd name="connsiteX0" fmla="*/ 2541201 w 3096000"/>
              <a:gd name="connsiteY0" fmla="*/ 626911 h 3744000"/>
              <a:gd name="connsiteX1" fmla="*/ 2453211 w 3096000"/>
              <a:gd name="connsiteY1" fmla="*/ 715811 h 3744000"/>
              <a:gd name="connsiteX2" fmla="*/ 2541201 w 3096000"/>
              <a:gd name="connsiteY2" fmla="*/ 804711 h 3744000"/>
              <a:gd name="connsiteX3" fmla="*/ 2629191 w 3096000"/>
              <a:gd name="connsiteY3" fmla="*/ 715811 h 3744000"/>
              <a:gd name="connsiteX4" fmla="*/ 2541201 w 3096000"/>
              <a:gd name="connsiteY4" fmla="*/ 626911 h 3744000"/>
              <a:gd name="connsiteX5" fmla="*/ 2257087 w 3096000"/>
              <a:gd name="connsiteY5" fmla="*/ 626911 h 3744000"/>
              <a:gd name="connsiteX6" fmla="*/ 2169097 w 3096000"/>
              <a:gd name="connsiteY6" fmla="*/ 715811 h 3744000"/>
              <a:gd name="connsiteX7" fmla="*/ 2257087 w 3096000"/>
              <a:gd name="connsiteY7" fmla="*/ 804711 h 3744000"/>
              <a:gd name="connsiteX8" fmla="*/ 2345077 w 3096000"/>
              <a:gd name="connsiteY8" fmla="*/ 715811 h 3744000"/>
              <a:gd name="connsiteX9" fmla="*/ 2257087 w 3096000"/>
              <a:gd name="connsiteY9" fmla="*/ 626911 h 3744000"/>
              <a:gd name="connsiteX10" fmla="*/ 1972972 w 3096000"/>
              <a:gd name="connsiteY10" fmla="*/ 626911 h 3744000"/>
              <a:gd name="connsiteX11" fmla="*/ 1884982 w 3096000"/>
              <a:gd name="connsiteY11" fmla="*/ 715811 h 3744000"/>
              <a:gd name="connsiteX12" fmla="*/ 1972972 w 3096000"/>
              <a:gd name="connsiteY12" fmla="*/ 804711 h 3744000"/>
              <a:gd name="connsiteX13" fmla="*/ 2060962 w 3096000"/>
              <a:gd name="connsiteY13" fmla="*/ 715811 h 3744000"/>
              <a:gd name="connsiteX14" fmla="*/ 1972972 w 3096000"/>
              <a:gd name="connsiteY14" fmla="*/ 626911 h 3744000"/>
              <a:gd name="connsiteX15" fmla="*/ 1688858 w 3096000"/>
              <a:gd name="connsiteY15" fmla="*/ 626911 h 3744000"/>
              <a:gd name="connsiteX16" fmla="*/ 1600868 w 3096000"/>
              <a:gd name="connsiteY16" fmla="*/ 715811 h 3744000"/>
              <a:gd name="connsiteX17" fmla="*/ 1688858 w 3096000"/>
              <a:gd name="connsiteY17" fmla="*/ 804711 h 3744000"/>
              <a:gd name="connsiteX18" fmla="*/ 1776848 w 3096000"/>
              <a:gd name="connsiteY18" fmla="*/ 715811 h 3744000"/>
              <a:gd name="connsiteX19" fmla="*/ 1688858 w 3096000"/>
              <a:gd name="connsiteY19" fmla="*/ 626911 h 3744000"/>
              <a:gd name="connsiteX20" fmla="*/ 1404744 w 3096000"/>
              <a:gd name="connsiteY20" fmla="*/ 626911 h 3744000"/>
              <a:gd name="connsiteX21" fmla="*/ 1316754 w 3096000"/>
              <a:gd name="connsiteY21" fmla="*/ 715811 h 3744000"/>
              <a:gd name="connsiteX22" fmla="*/ 1404744 w 3096000"/>
              <a:gd name="connsiteY22" fmla="*/ 804711 h 3744000"/>
              <a:gd name="connsiteX23" fmla="*/ 1492734 w 3096000"/>
              <a:gd name="connsiteY23" fmla="*/ 715811 h 3744000"/>
              <a:gd name="connsiteX24" fmla="*/ 1404744 w 3096000"/>
              <a:gd name="connsiteY24" fmla="*/ 626911 h 3744000"/>
              <a:gd name="connsiteX25" fmla="*/ 1120629 w 3096000"/>
              <a:gd name="connsiteY25" fmla="*/ 626911 h 3744000"/>
              <a:gd name="connsiteX26" fmla="*/ 1032640 w 3096000"/>
              <a:gd name="connsiteY26" fmla="*/ 715811 h 3744000"/>
              <a:gd name="connsiteX27" fmla="*/ 1120629 w 3096000"/>
              <a:gd name="connsiteY27" fmla="*/ 804711 h 3744000"/>
              <a:gd name="connsiteX28" fmla="*/ 1208619 w 3096000"/>
              <a:gd name="connsiteY28" fmla="*/ 715811 h 3744000"/>
              <a:gd name="connsiteX29" fmla="*/ 1120629 w 3096000"/>
              <a:gd name="connsiteY29" fmla="*/ 626911 h 3744000"/>
              <a:gd name="connsiteX30" fmla="*/ 836515 w 3096000"/>
              <a:gd name="connsiteY30" fmla="*/ 626911 h 3744000"/>
              <a:gd name="connsiteX31" fmla="*/ 748525 w 3096000"/>
              <a:gd name="connsiteY31" fmla="*/ 715811 h 3744000"/>
              <a:gd name="connsiteX32" fmla="*/ 836515 w 3096000"/>
              <a:gd name="connsiteY32" fmla="*/ 804711 h 3744000"/>
              <a:gd name="connsiteX33" fmla="*/ 924505 w 3096000"/>
              <a:gd name="connsiteY33" fmla="*/ 715811 h 3744000"/>
              <a:gd name="connsiteX34" fmla="*/ 836515 w 3096000"/>
              <a:gd name="connsiteY34" fmla="*/ 626911 h 3744000"/>
              <a:gd name="connsiteX35" fmla="*/ 552401 w 3096000"/>
              <a:gd name="connsiteY35" fmla="*/ 626911 h 3744000"/>
              <a:gd name="connsiteX36" fmla="*/ 464411 w 3096000"/>
              <a:gd name="connsiteY36" fmla="*/ 715811 h 3744000"/>
              <a:gd name="connsiteX37" fmla="*/ 552401 w 3096000"/>
              <a:gd name="connsiteY37" fmla="*/ 804711 h 3744000"/>
              <a:gd name="connsiteX38" fmla="*/ 640391 w 3096000"/>
              <a:gd name="connsiteY38" fmla="*/ 715811 h 3744000"/>
              <a:gd name="connsiteX39" fmla="*/ 552401 w 3096000"/>
              <a:gd name="connsiteY39" fmla="*/ 626911 h 3744000"/>
              <a:gd name="connsiteX40" fmla="*/ 0 w 3096000"/>
              <a:gd name="connsiteY40" fmla="*/ 0 h 3744000"/>
              <a:gd name="connsiteX41" fmla="*/ 3096000 w 3096000"/>
              <a:gd name="connsiteY41" fmla="*/ 0 h 3744000"/>
              <a:gd name="connsiteX42" fmla="*/ 3096000 w 3096000"/>
              <a:gd name="connsiteY42" fmla="*/ 561169 h 3744000"/>
              <a:gd name="connsiteX43" fmla="*/ 2901549 w 3096000"/>
              <a:gd name="connsiteY43" fmla="*/ 673951 h 3744000"/>
              <a:gd name="connsiteX44" fmla="*/ 2887534 w 3096000"/>
              <a:gd name="connsiteY44" fmla="*/ 652949 h 3744000"/>
              <a:gd name="connsiteX45" fmla="*/ 2825315 w 3096000"/>
              <a:gd name="connsiteY45" fmla="*/ 626911 h 3744000"/>
              <a:gd name="connsiteX46" fmla="*/ 2737325 w 3096000"/>
              <a:gd name="connsiteY46" fmla="*/ 715811 h 3744000"/>
              <a:gd name="connsiteX47" fmla="*/ 2825315 w 3096000"/>
              <a:gd name="connsiteY47" fmla="*/ 804711 h 3744000"/>
              <a:gd name="connsiteX48" fmla="*/ 2887534 w 3096000"/>
              <a:gd name="connsiteY48" fmla="*/ 778673 h 3744000"/>
              <a:gd name="connsiteX49" fmla="*/ 2905985 w 3096000"/>
              <a:gd name="connsiteY49" fmla="*/ 751023 h 3744000"/>
              <a:gd name="connsiteX50" fmla="*/ 3096000 w 3096000"/>
              <a:gd name="connsiteY50" fmla="*/ 861231 h 3744000"/>
              <a:gd name="connsiteX51" fmla="*/ 3096000 w 3096000"/>
              <a:gd name="connsiteY51" fmla="*/ 3744000 h 3744000"/>
              <a:gd name="connsiteX52" fmla="*/ 0 w 3096000"/>
              <a:gd name="connsiteY52" fmla="*/ 3744000 h 3744000"/>
              <a:gd name="connsiteX53" fmla="*/ 0 w 3096000"/>
              <a:gd name="connsiteY53" fmla="*/ 861231 h 3744000"/>
              <a:gd name="connsiteX54" fmla="*/ 188286 w 3096000"/>
              <a:gd name="connsiteY54" fmla="*/ 752025 h 3744000"/>
              <a:gd name="connsiteX55" fmla="*/ 206068 w 3096000"/>
              <a:gd name="connsiteY55" fmla="*/ 778673 h 3744000"/>
              <a:gd name="connsiteX56" fmla="*/ 268286 w 3096000"/>
              <a:gd name="connsiteY56" fmla="*/ 804711 h 3744000"/>
              <a:gd name="connsiteX57" fmla="*/ 356277 w 3096000"/>
              <a:gd name="connsiteY57" fmla="*/ 715811 h 3744000"/>
              <a:gd name="connsiteX58" fmla="*/ 268286 w 3096000"/>
              <a:gd name="connsiteY58" fmla="*/ 626911 h 3744000"/>
              <a:gd name="connsiteX59" fmla="*/ 206068 w 3096000"/>
              <a:gd name="connsiteY59" fmla="*/ 652949 h 3744000"/>
              <a:gd name="connsiteX60" fmla="*/ 192723 w 3096000"/>
              <a:gd name="connsiteY60" fmla="*/ 672948 h 3744000"/>
              <a:gd name="connsiteX61" fmla="*/ 0 w 3096000"/>
              <a:gd name="connsiteY61" fmla="*/ 561169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96000" h="3744000">
                <a:moveTo>
                  <a:pt x="2541201" y="626911"/>
                </a:moveTo>
                <a:cubicBezTo>
                  <a:pt x="2492606" y="626911"/>
                  <a:pt x="2453211" y="666713"/>
                  <a:pt x="2453211" y="715811"/>
                </a:cubicBezTo>
                <a:cubicBezTo>
                  <a:pt x="2453211" y="764909"/>
                  <a:pt x="2492606" y="804711"/>
                  <a:pt x="2541201" y="804711"/>
                </a:cubicBezTo>
                <a:cubicBezTo>
                  <a:pt x="2589797" y="804711"/>
                  <a:pt x="2629191" y="764909"/>
                  <a:pt x="2629191" y="715811"/>
                </a:cubicBezTo>
                <a:cubicBezTo>
                  <a:pt x="2629191" y="666713"/>
                  <a:pt x="2589797" y="626911"/>
                  <a:pt x="2541201" y="626911"/>
                </a:cubicBezTo>
                <a:close/>
                <a:moveTo>
                  <a:pt x="2257087" y="626911"/>
                </a:moveTo>
                <a:cubicBezTo>
                  <a:pt x="2208491" y="626911"/>
                  <a:pt x="2169097" y="666713"/>
                  <a:pt x="2169097" y="715811"/>
                </a:cubicBezTo>
                <a:cubicBezTo>
                  <a:pt x="2169097" y="764909"/>
                  <a:pt x="2208491" y="804711"/>
                  <a:pt x="2257087" y="804711"/>
                </a:cubicBezTo>
                <a:cubicBezTo>
                  <a:pt x="2305682" y="804711"/>
                  <a:pt x="2345077" y="764909"/>
                  <a:pt x="2345077" y="715811"/>
                </a:cubicBezTo>
                <a:cubicBezTo>
                  <a:pt x="2345077" y="666713"/>
                  <a:pt x="2305682" y="626911"/>
                  <a:pt x="2257087" y="626911"/>
                </a:cubicBezTo>
                <a:close/>
                <a:moveTo>
                  <a:pt x="1972972" y="626911"/>
                </a:moveTo>
                <a:cubicBezTo>
                  <a:pt x="1924377" y="626911"/>
                  <a:pt x="1884982" y="666713"/>
                  <a:pt x="1884982" y="715811"/>
                </a:cubicBezTo>
                <a:cubicBezTo>
                  <a:pt x="1884982" y="764909"/>
                  <a:pt x="1924377" y="804711"/>
                  <a:pt x="1972972" y="804711"/>
                </a:cubicBezTo>
                <a:cubicBezTo>
                  <a:pt x="2021568" y="804711"/>
                  <a:pt x="2060962" y="764909"/>
                  <a:pt x="2060962" y="715811"/>
                </a:cubicBezTo>
                <a:cubicBezTo>
                  <a:pt x="2060962" y="666713"/>
                  <a:pt x="2021568" y="626911"/>
                  <a:pt x="1972972" y="626911"/>
                </a:cubicBezTo>
                <a:close/>
                <a:moveTo>
                  <a:pt x="1688858" y="626911"/>
                </a:moveTo>
                <a:cubicBezTo>
                  <a:pt x="1640263" y="626911"/>
                  <a:pt x="1600868" y="666713"/>
                  <a:pt x="1600868" y="715811"/>
                </a:cubicBezTo>
                <a:cubicBezTo>
                  <a:pt x="1600868" y="764909"/>
                  <a:pt x="1640263" y="804711"/>
                  <a:pt x="1688858" y="804711"/>
                </a:cubicBezTo>
                <a:cubicBezTo>
                  <a:pt x="1737453" y="804711"/>
                  <a:pt x="1776848" y="764909"/>
                  <a:pt x="1776848" y="715811"/>
                </a:cubicBezTo>
                <a:cubicBezTo>
                  <a:pt x="1776848" y="666713"/>
                  <a:pt x="1737453" y="626911"/>
                  <a:pt x="1688858" y="626911"/>
                </a:cubicBezTo>
                <a:close/>
                <a:moveTo>
                  <a:pt x="1404744" y="626911"/>
                </a:moveTo>
                <a:cubicBezTo>
                  <a:pt x="1356148" y="626911"/>
                  <a:pt x="1316754" y="666713"/>
                  <a:pt x="1316754" y="715811"/>
                </a:cubicBezTo>
                <a:cubicBezTo>
                  <a:pt x="1316754" y="764909"/>
                  <a:pt x="1356148" y="804711"/>
                  <a:pt x="1404744" y="804711"/>
                </a:cubicBezTo>
                <a:cubicBezTo>
                  <a:pt x="1453339" y="804711"/>
                  <a:pt x="1492734" y="764909"/>
                  <a:pt x="1492734" y="715811"/>
                </a:cubicBezTo>
                <a:cubicBezTo>
                  <a:pt x="1492734" y="666713"/>
                  <a:pt x="1453339" y="626911"/>
                  <a:pt x="1404744" y="626911"/>
                </a:cubicBezTo>
                <a:close/>
                <a:moveTo>
                  <a:pt x="1120629" y="626911"/>
                </a:moveTo>
                <a:cubicBezTo>
                  <a:pt x="1072034" y="626911"/>
                  <a:pt x="1032640" y="666713"/>
                  <a:pt x="1032640" y="715811"/>
                </a:cubicBezTo>
                <a:cubicBezTo>
                  <a:pt x="1032640" y="764909"/>
                  <a:pt x="1072034" y="804711"/>
                  <a:pt x="1120629" y="804711"/>
                </a:cubicBezTo>
                <a:cubicBezTo>
                  <a:pt x="1169225" y="804711"/>
                  <a:pt x="1208619" y="764909"/>
                  <a:pt x="1208619" y="715811"/>
                </a:cubicBezTo>
                <a:cubicBezTo>
                  <a:pt x="1208619" y="666713"/>
                  <a:pt x="1169225" y="626911"/>
                  <a:pt x="1120629" y="626911"/>
                </a:cubicBezTo>
                <a:close/>
                <a:moveTo>
                  <a:pt x="836515" y="626911"/>
                </a:moveTo>
                <a:cubicBezTo>
                  <a:pt x="787920" y="626911"/>
                  <a:pt x="748525" y="666713"/>
                  <a:pt x="748525" y="715811"/>
                </a:cubicBezTo>
                <a:cubicBezTo>
                  <a:pt x="748525" y="764909"/>
                  <a:pt x="787920" y="804711"/>
                  <a:pt x="836515" y="804711"/>
                </a:cubicBezTo>
                <a:cubicBezTo>
                  <a:pt x="885111" y="804711"/>
                  <a:pt x="924505" y="764909"/>
                  <a:pt x="924505" y="715811"/>
                </a:cubicBezTo>
                <a:cubicBezTo>
                  <a:pt x="924505" y="666713"/>
                  <a:pt x="885111" y="626911"/>
                  <a:pt x="836515" y="626911"/>
                </a:cubicBezTo>
                <a:close/>
                <a:moveTo>
                  <a:pt x="552401" y="626911"/>
                </a:moveTo>
                <a:cubicBezTo>
                  <a:pt x="503806" y="626911"/>
                  <a:pt x="464411" y="666713"/>
                  <a:pt x="464411" y="715811"/>
                </a:cubicBezTo>
                <a:cubicBezTo>
                  <a:pt x="464411" y="764909"/>
                  <a:pt x="503806" y="804711"/>
                  <a:pt x="552401" y="804711"/>
                </a:cubicBezTo>
                <a:cubicBezTo>
                  <a:pt x="600997" y="804711"/>
                  <a:pt x="640391" y="764909"/>
                  <a:pt x="640391" y="715811"/>
                </a:cubicBezTo>
                <a:cubicBezTo>
                  <a:pt x="640391" y="666713"/>
                  <a:pt x="600997" y="626911"/>
                  <a:pt x="552401" y="626911"/>
                </a:cubicBezTo>
                <a:close/>
                <a:moveTo>
                  <a:pt x="0" y="0"/>
                </a:moveTo>
                <a:lnTo>
                  <a:pt x="3096000" y="0"/>
                </a:lnTo>
                <a:lnTo>
                  <a:pt x="3096000" y="561169"/>
                </a:lnTo>
                <a:lnTo>
                  <a:pt x="2901549" y="673951"/>
                </a:lnTo>
                <a:lnTo>
                  <a:pt x="2887534" y="652949"/>
                </a:lnTo>
                <a:cubicBezTo>
                  <a:pt x="2871611" y="636862"/>
                  <a:pt x="2849613" y="626911"/>
                  <a:pt x="2825315" y="626911"/>
                </a:cubicBezTo>
                <a:cubicBezTo>
                  <a:pt x="2776720" y="626911"/>
                  <a:pt x="2737325" y="666713"/>
                  <a:pt x="2737325" y="715811"/>
                </a:cubicBezTo>
                <a:cubicBezTo>
                  <a:pt x="2737325" y="764909"/>
                  <a:pt x="2776720" y="804711"/>
                  <a:pt x="2825315" y="804711"/>
                </a:cubicBezTo>
                <a:cubicBezTo>
                  <a:pt x="2849613" y="804711"/>
                  <a:pt x="2871611" y="794761"/>
                  <a:pt x="2887534" y="778673"/>
                </a:cubicBezTo>
                <a:lnTo>
                  <a:pt x="2905985" y="751023"/>
                </a:lnTo>
                <a:lnTo>
                  <a:pt x="3096000" y="861231"/>
                </a:lnTo>
                <a:lnTo>
                  <a:pt x="3096000" y="3744000"/>
                </a:lnTo>
                <a:lnTo>
                  <a:pt x="0" y="3744000"/>
                </a:lnTo>
                <a:lnTo>
                  <a:pt x="0" y="861231"/>
                </a:lnTo>
                <a:lnTo>
                  <a:pt x="188286" y="752025"/>
                </a:lnTo>
                <a:lnTo>
                  <a:pt x="206068" y="778673"/>
                </a:lnTo>
                <a:cubicBezTo>
                  <a:pt x="221991" y="794761"/>
                  <a:pt x="243989" y="804711"/>
                  <a:pt x="268286" y="804711"/>
                </a:cubicBezTo>
                <a:cubicBezTo>
                  <a:pt x="316882" y="804711"/>
                  <a:pt x="356277" y="764909"/>
                  <a:pt x="356277" y="715811"/>
                </a:cubicBezTo>
                <a:cubicBezTo>
                  <a:pt x="356277" y="666713"/>
                  <a:pt x="316882" y="626911"/>
                  <a:pt x="268286" y="626911"/>
                </a:cubicBezTo>
                <a:cubicBezTo>
                  <a:pt x="243989" y="626911"/>
                  <a:pt x="221991" y="636862"/>
                  <a:pt x="206068" y="652949"/>
                </a:cubicBezTo>
                <a:lnTo>
                  <a:pt x="192723" y="672948"/>
                </a:lnTo>
                <a:lnTo>
                  <a:pt x="0" y="561169"/>
                </a:lnTo>
                <a:close/>
              </a:path>
            </a:pathLst>
          </a:custGeom>
          <a:solidFill>
            <a:srgbClr val="4C6D6C"/>
          </a:solidFill>
          <a:ln w="12700">
            <a:gradFill>
              <a:gsLst>
                <a:gs pos="0">
                  <a:schemeClr val="accent1">
                    <a:lumMod val="8000"/>
                    <a:lumOff val="92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3000000" scaled="0"/>
            </a:gradFill>
          </a:ln>
          <a:effectLst>
            <a:outerShdw dist="114300" dir="2700000" algn="t" rotWithShape="0">
              <a:schemeClr val="tx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noAutofit/>
          </a:bodyPr>
          <a:lstStyle/>
          <a:p>
            <a:pPr fontAlgn="base">
              <a:spcBef>
                <a:spcPts val="600"/>
              </a:spcBef>
              <a:buClr>
                <a:srgbClr val="11682E"/>
              </a:buClr>
            </a:pPr>
            <a:endParaRPr lang="ru-RU" dirty="0">
              <a:solidFill>
                <a:srgbClr val="FFFFFF"/>
              </a:solidFill>
              <a:cs typeface="SB Sans Display" panose="020B0503040504020204" pitchFamily="34" charset="0"/>
            </a:endParaRPr>
          </a:p>
          <a:p>
            <a:pPr fontAlgn="base">
              <a:spcBef>
                <a:spcPts val="600"/>
              </a:spcBef>
              <a:buClr>
                <a:srgbClr val="11682E"/>
              </a:buClr>
            </a:pPr>
            <a:endParaRPr lang="ru-RU" dirty="0">
              <a:solidFill>
                <a:srgbClr val="FFFFFF"/>
              </a:solidFill>
              <a:cs typeface="SB Sans Display" panose="020B0503040504020204" pitchFamily="34" charset="0"/>
            </a:endParaRP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Заработная плата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Социальные выплаты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Доходы от собственности, которой мы владеем</a:t>
            </a:r>
            <a:r>
              <a:rPr lang="en-US" dirty="0">
                <a:solidFill>
                  <a:srgbClr val="FFFFFF"/>
                </a:solidFill>
                <a:cs typeface="SB Sans Display" panose="020B0503040504020204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cs typeface="SB Sans Display" panose="020B0503040504020204" pitchFamily="34" charset="0"/>
              </a:rPr>
            </a:b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(например, от аренды квартиры)</a:t>
            </a:r>
          </a:p>
          <a:p>
            <a:pPr marL="342000" indent="-342900" fontAlgn="base">
              <a:spcBef>
                <a:spcPts val="600"/>
              </a:spcBef>
              <a:buClr>
                <a:srgbClr val="11682E"/>
              </a:buClr>
              <a:buFont typeface=".Lucida Grande UI Regular"/>
              <a:buChar char="◇"/>
            </a:pP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Доходы от инвестиций </a:t>
            </a:r>
            <a:r>
              <a:rPr lang="en-US" dirty="0">
                <a:solidFill>
                  <a:srgbClr val="FFFFFF"/>
                </a:solidFill>
                <a:cs typeface="SB Sans Display" panose="020B050304050402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cs typeface="SB Sans Display" panose="020B0503040504020204" pitchFamily="34" charset="0"/>
              </a:rPr>
              <a:t>(например, от вклада)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6C3412-1B09-E186-B8BB-D478FAFC1FD2}"/>
              </a:ext>
            </a:extLst>
          </p:cNvPr>
          <p:cNvSpPr txBox="1"/>
          <p:nvPr/>
        </p:nvSpPr>
        <p:spPr>
          <a:xfrm>
            <a:off x="1490921" y="2565400"/>
            <a:ext cx="325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22F3D7-A694-03D6-6073-E289C436D9F1}"/>
              </a:ext>
            </a:extLst>
          </p:cNvPr>
          <p:cNvSpPr txBox="1"/>
          <p:nvPr/>
        </p:nvSpPr>
        <p:spPr>
          <a:xfrm>
            <a:off x="7378700" y="2565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25864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9" y="1890324"/>
            <a:ext cx="9779000" cy="417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cs typeface="SB Sans Display" panose="020B0503040504020204" pitchFamily="34" charset="0"/>
              </a:rPr>
              <a:t>Что такое вклад и зачем он нужен?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dirty="0">
              <a:cs typeface="SB Sans Display Semibold" panose="020B0503040504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cs typeface="SB Sans Display Semibold" panose="020B0503040504020204" pitchFamily="34" charset="0"/>
              </a:rPr>
              <a:t>Что такое кредит и зачем он нужен?</a:t>
            </a:r>
            <a:endParaRPr lang="ru-RU" sz="2400" dirty="0">
              <a:cs typeface="SB Sans Display" panose="020B0503040504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1942192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292209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9" y="1890324"/>
            <a:ext cx="9779000" cy="417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cs typeface="SB Sans Display" panose="020B0503040504020204" pitchFamily="34" charset="0"/>
              </a:rPr>
              <a:t>Что такое вклад и зачем он нужен?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11682E"/>
                </a:solidFill>
                <a:cs typeface="SB Sans Display" panose="020B0503040504020204" pitchFamily="34" charset="0"/>
              </a:rPr>
              <a:t>Вклад</a:t>
            </a:r>
            <a:r>
              <a:rPr lang="ru-RU" sz="2400" b="1" dirty="0">
                <a:cs typeface="SB Sans Display" panose="020B0503040504020204" pitchFamily="34" charset="0"/>
              </a:rPr>
              <a:t> </a:t>
            </a:r>
            <a:r>
              <a:rPr lang="ru-RU" sz="2400" dirty="0">
                <a:cs typeface="SB Sans Display" panose="020B0503040504020204" pitchFamily="34" charset="0"/>
              </a:rPr>
              <a:t>– это деньги, которые вы </a:t>
            </a:r>
            <a:r>
              <a:rPr lang="ru-RU" sz="2400" b="1" dirty="0">
                <a:cs typeface="SB Sans Display" panose="020B0503040504020204" pitchFamily="34" charset="0"/>
              </a:rPr>
              <a:t>даете</a:t>
            </a:r>
            <a:r>
              <a:rPr lang="ru-RU" sz="2400" dirty="0">
                <a:cs typeface="SB Sans Display" panose="020B0503040504020204" pitchFamily="34" charset="0"/>
              </a:rPr>
              <a:t> в долг банку. За использование ваших денег, </a:t>
            </a:r>
            <a:r>
              <a:rPr lang="ru-RU" sz="2400" b="1" dirty="0">
                <a:cs typeface="SB Sans Display" panose="020B0503040504020204" pitchFamily="34" charset="0"/>
              </a:rPr>
              <a:t>банк </a:t>
            </a:r>
            <a:r>
              <a:rPr lang="ru-RU" sz="2400" dirty="0">
                <a:cs typeface="SB Sans Display" panose="020B0503040504020204" pitchFamily="34" charset="0"/>
              </a:rPr>
              <a:t>обещает сохранить ваш вклад и выплатить вам процент. </a:t>
            </a:r>
          </a:p>
          <a:p>
            <a:pPr marL="0" indent="0" algn="just">
              <a:buNone/>
            </a:pPr>
            <a:r>
              <a:rPr lang="ru-RU" sz="2400" dirty="0">
                <a:cs typeface="SB Sans Display" panose="020B0503040504020204" pitchFamily="34" charset="0"/>
              </a:rPr>
              <a:t>Этот процент</a:t>
            </a:r>
            <a:r>
              <a:rPr lang="en-US" sz="2400" dirty="0">
                <a:cs typeface="SB Sans Display" panose="020B0503040504020204" pitchFamily="34" charset="0"/>
              </a:rPr>
              <a:t> </a:t>
            </a:r>
            <a:r>
              <a:rPr lang="ru-RU" sz="2400" dirty="0">
                <a:cs typeface="SB Sans Display" panose="020B0503040504020204" pitchFamily="34" charset="0"/>
              </a:rPr>
              <a:t>– ваш доход.</a:t>
            </a:r>
          </a:p>
          <a:p>
            <a:pPr marL="0" indent="0" algn="just">
              <a:buNone/>
            </a:pPr>
            <a:endParaRPr lang="ru-RU" sz="1200" dirty="0">
              <a:cs typeface="SB Sans Display" panose="020B0503040504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cs typeface="SB Sans Display Semibold" panose="020B0503040504020204" pitchFamily="34" charset="0"/>
              </a:rPr>
              <a:t>Что такое кредит и зачем он нужен?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484544"/>
                </a:solidFill>
                <a:cs typeface="SB Sans Display" panose="020B0503040504020204" pitchFamily="34" charset="0"/>
              </a:rPr>
              <a:t>Кредит</a:t>
            </a:r>
            <a:r>
              <a:rPr lang="ru-RU" sz="2400" dirty="0">
                <a:cs typeface="SB Sans Display" panose="020B0503040504020204" pitchFamily="34" charset="0"/>
              </a:rPr>
              <a:t> – это деньги, которые вы берете в долг у банка. За использование денег банка уже вы платите процент.</a:t>
            </a:r>
          </a:p>
          <a:p>
            <a:pPr marL="0" indent="0" algn="just">
              <a:buNone/>
            </a:pPr>
            <a:r>
              <a:rPr lang="ru-RU" sz="2400" dirty="0">
                <a:cs typeface="SB Sans Display" panose="020B0503040504020204" pitchFamily="34" charset="0"/>
              </a:rPr>
              <a:t>Кредит можно взять на квартиру, машину и на другие покупки.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1942192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528" y="426780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38" y="1890324"/>
            <a:ext cx="9779000" cy="4652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cs typeface="SB Sans Display" panose="020B0503040504020204" pitchFamily="34" charset="0"/>
              </a:rPr>
              <a:t>Что такое страхование?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bg1"/>
              </a:solidFill>
              <a:cs typeface="SB Sans Display Semibold" panose="020B050304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bg1"/>
              </a:solidFill>
              <a:cs typeface="SB Sans Display Semibold" panose="020B050304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cs typeface="SB Sans Display Semibold" panose="020B0503040504020204" pitchFamily="34" charset="0"/>
              </a:rPr>
              <a:t>Зачем нужно страхование?</a:t>
            </a:r>
            <a:endParaRPr lang="ru-RU" sz="2400" dirty="0">
              <a:cs typeface="SB Sans Display" panose="020B0503040504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1890324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2997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F6AE25-9916-E748-6210-27782386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38" y="1890324"/>
            <a:ext cx="9779000" cy="4652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cs typeface="SB Sans Display" panose="020B0503040504020204" pitchFamily="34" charset="0"/>
              </a:rPr>
              <a:t>Что такое страхование?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11682E"/>
                </a:solidFill>
                <a:cs typeface="SB Sans Display" panose="020B0503040504020204" pitchFamily="34" charset="0"/>
              </a:rPr>
              <a:t>Страхование</a:t>
            </a:r>
            <a:r>
              <a:rPr lang="ru-RU" sz="2400" dirty="0">
                <a:cs typeface="SB Sans Display" panose="020B0503040504020204" pitchFamily="34" charset="0"/>
              </a:rPr>
              <a:t> – договор со страховой компанией, защищающий имущественные интересы людей и компаний в случае непредвиденных обстоятельств. </a:t>
            </a:r>
          </a:p>
          <a:p>
            <a:pPr marL="0" indent="0" algn="just">
              <a:buNone/>
            </a:pPr>
            <a:r>
              <a:rPr lang="ru-RU" sz="2400" dirty="0">
                <a:cs typeface="SB Sans Display" panose="020B0503040504020204" pitchFamily="34" charset="0"/>
              </a:rPr>
              <a:t>Застраховать можно все что угодно: жизнь, здоровье, квартиру, машину, долги и любой прочий аспект жизни, связанный с риском.</a:t>
            </a:r>
          </a:p>
          <a:p>
            <a:pPr marL="0" indent="0">
              <a:buNone/>
            </a:pPr>
            <a:r>
              <a:rPr lang="ru-RU" sz="2400" b="1" dirty="0">
                <a:cs typeface="SB Sans Display Semibold" panose="020B0503040504020204" pitchFamily="34" charset="0"/>
              </a:rPr>
              <a:t>Зачем нужно страхование?</a:t>
            </a:r>
          </a:p>
          <a:p>
            <a:pPr marL="0" indent="0" algn="just">
              <a:buNone/>
            </a:pPr>
            <a:r>
              <a:rPr lang="ru-RU" sz="2400" dirty="0">
                <a:cs typeface="SB Sans Display" panose="020B0503040504020204" pitchFamily="34" charset="0"/>
              </a:rPr>
              <a:t>Страхование нужно для защиты от рисков и возмещения убытков. Например, если затопило квартиру от сломавшейся стиральной машинки и у вас есть страховка на жилье, то страховая компания покроет ремонт и компенсацию соседям.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Интеллектуальная игра «Финансовое бинго»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890324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1890324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2162" y="467437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3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вгустовский форум Тобольск 2024">
      <a:dk1>
        <a:srgbClr val="CAA978"/>
      </a:dk1>
      <a:lt1>
        <a:srgbClr val="0E4945"/>
      </a:lt1>
      <a:dk2>
        <a:srgbClr val="EBF1F1"/>
      </a:dk2>
      <a:lt2>
        <a:srgbClr val="EBF1F1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вгустовский форум Тобольск 2024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570</Words>
  <Application>Microsoft Office PowerPoint</Application>
  <PresentationFormat>Произвольный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SB Sans Display</vt:lpstr>
      <vt:lpstr>Roboto</vt:lpstr>
      <vt:lpstr>SB Sans Display Semibold</vt:lpstr>
      <vt:lpstr>.Lucida Grande UI Regular</vt:lpstr>
      <vt:lpstr>Roboto Black</vt:lpstr>
      <vt:lpstr>Тема Office</vt:lpstr>
      <vt:lpstr>Презентация PowerPoint</vt:lpstr>
      <vt:lpstr>«Финансовое бинго» как средство формирования основ финансовой грамотности у младшего школьника.</vt:lpstr>
      <vt:lpstr>«Финансовые» понятия</vt:lpstr>
      <vt:lpstr>«Финансовые» понятия</vt:lpstr>
      <vt:lpstr>Какие доходы и расходы есть в семье?</vt:lpstr>
      <vt:lpstr>Интеллектуальная игра «Финансовое бинго»</vt:lpstr>
      <vt:lpstr>Интеллектуальная игра «Финансовое бинго»</vt:lpstr>
      <vt:lpstr>Интеллектуальная игра «Финансовое бинго»</vt:lpstr>
      <vt:lpstr>Интеллектуальная игра «Финансовое бинго»</vt:lpstr>
      <vt:lpstr>Интеллектуальная игра «Финансовое бинго»  1 тур</vt:lpstr>
      <vt:lpstr>Интеллектуальная игра «Финансовое бинго»  2 тур</vt:lpstr>
      <vt:lpstr>Интеллектуальная игра «Финансовое бинго»  3 тур</vt:lpstr>
      <vt:lpstr>Контактные данные/координаты автора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Безусловно, реализация намеченных плановых заданий напрямую зависит от кластеризации усилий.</dc:title>
  <dc:creator>OVPC</dc:creator>
  <cp:lastModifiedBy>Любаша</cp:lastModifiedBy>
  <cp:revision>17</cp:revision>
  <dcterms:created xsi:type="dcterms:W3CDTF">2024-08-07T10:43:12Z</dcterms:created>
  <dcterms:modified xsi:type="dcterms:W3CDTF">2024-08-16T05:01:06Z</dcterms:modified>
</cp:coreProperties>
</file>