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266" r:id="rId3"/>
    <p:sldId id="257" r:id="rId4"/>
    <p:sldId id="269" r:id="rId5"/>
    <p:sldId id="260" r:id="rId6"/>
    <p:sldId id="270" r:id="rId7"/>
    <p:sldId id="271" r:id="rId8"/>
    <p:sldId id="265" r:id="rId9"/>
    <p:sldId id="272" r:id="rId10"/>
    <p:sldId id="274" r:id="rId11"/>
    <p:sldId id="277" r:id="rId12"/>
    <p:sldId id="276" r:id="rId13"/>
    <p:sldId id="280" r:id="rId14"/>
    <p:sldId id="279" r:id="rId15"/>
    <p:sldId id="281" r:id="rId16"/>
    <p:sldId id="268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Roboto" panose="020B0604020202020204" charset="0"/>
      <p:regular r:id="rId23"/>
      <p:bold r:id="rId24"/>
      <p:italic r:id="rId25"/>
      <p:boldItalic r:id="rId26"/>
    </p:embeddedFont>
    <p:embeddedFont>
      <p:font typeface="Roboto Black" panose="020B0604020202020204" charset="0"/>
      <p:bold r:id="rId27"/>
      <p:bold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000"/>
    <a:srgbClr val="4C6D6C"/>
    <a:srgbClr val="FFFFFF"/>
    <a:srgbClr val="0F504B"/>
    <a:srgbClr val="EAB200"/>
    <a:srgbClr val="AF5E21"/>
    <a:srgbClr val="3D5E93"/>
    <a:srgbClr val="2E5292"/>
    <a:srgbClr val="2B8CB7"/>
    <a:srgbClr val="499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83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B70C1-C873-4535-8645-2853304829FE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B8458-8D7A-400C-93C9-A972030CE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606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704374AB-7EE0-1E25-E2D9-CC5E896B31A0}"/>
              </a:ext>
            </a:extLst>
          </p:cNvPr>
          <p:cNvSpPr/>
          <p:nvPr userDrawn="1"/>
        </p:nvSpPr>
        <p:spPr>
          <a:xfrm rot="11717053">
            <a:off x="7620965" y="-540254"/>
            <a:ext cx="4103684" cy="8082065"/>
          </a:xfrm>
          <a:custGeom>
            <a:avLst/>
            <a:gdLst>
              <a:gd name="connsiteX0" fmla="*/ 4103684 w 4103684"/>
              <a:gd name="connsiteY0" fmla="*/ 7109460 h 8082065"/>
              <a:gd name="connsiteX1" fmla="*/ 544584 w 4103684"/>
              <a:gd name="connsiteY1" fmla="*/ 8082065 h 8082065"/>
              <a:gd name="connsiteX2" fmla="*/ 0 w 4103684"/>
              <a:gd name="connsiteY2" fmla="*/ 6089245 h 8082065"/>
              <a:gd name="connsiteX3" fmla="*/ 0 w 4103684"/>
              <a:gd name="connsiteY3" fmla="*/ 1121425 h 8082065"/>
              <a:gd name="connsiteX4" fmla="*/ 4103680 w 4103684"/>
              <a:gd name="connsiteY4" fmla="*/ 0 h 8082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3684" h="8082065">
                <a:moveTo>
                  <a:pt x="4103684" y="7109460"/>
                </a:moveTo>
                <a:lnTo>
                  <a:pt x="544584" y="8082065"/>
                </a:lnTo>
                <a:lnTo>
                  <a:pt x="0" y="6089245"/>
                </a:lnTo>
                <a:lnTo>
                  <a:pt x="0" y="1121425"/>
                </a:lnTo>
                <a:lnTo>
                  <a:pt x="410368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93000"/>
                  <a:lumOff val="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CBCC093E-3E8E-9D0B-6690-15E8573D65C2}"/>
              </a:ext>
            </a:extLst>
          </p:cNvPr>
          <p:cNvSpPr/>
          <p:nvPr userDrawn="1"/>
        </p:nvSpPr>
        <p:spPr>
          <a:xfrm rot="923982">
            <a:off x="6440328" y="-264402"/>
            <a:ext cx="991991" cy="7391584"/>
          </a:xfrm>
          <a:custGeom>
            <a:avLst/>
            <a:gdLst>
              <a:gd name="connsiteX0" fmla="*/ 0 w 991991"/>
              <a:gd name="connsiteY0" fmla="*/ 273234 h 7391584"/>
              <a:gd name="connsiteX1" fmla="*/ 991990 w 991991"/>
              <a:gd name="connsiteY1" fmla="*/ 0 h 7391584"/>
              <a:gd name="connsiteX2" fmla="*/ 991991 w 991991"/>
              <a:gd name="connsiteY2" fmla="*/ 7118350 h 7391584"/>
              <a:gd name="connsiteX3" fmla="*/ 0 w 991991"/>
              <a:gd name="connsiteY3" fmla="*/ 7391584 h 739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1991" h="7391584">
                <a:moveTo>
                  <a:pt x="0" y="273234"/>
                </a:moveTo>
                <a:lnTo>
                  <a:pt x="991990" y="0"/>
                </a:lnTo>
                <a:lnTo>
                  <a:pt x="991991" y="7118350"/>
                </a:lnTo>
                <a:lnTo>
                  <a:pt x="0" y="7391584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5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36992-70E2-82DF-65F3-FE5541DE5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930900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6DB93C-4F0F-E5C5-C58C-7075D8BB7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0197"/>
            <a:ext cx="53594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E96215-190B-E9BE-C64D-683C18C0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BB4E90-1FE1-CC71-0085-F8D38A7B6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EA3B9D-EB0F-0E41-24F2-F3A989D9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F70810E1-C5AF-0C9D-8273-3FB6BC9B6F1F}"/>
              </a:ext>
            </a:extLst>
          </p:cNvPr>
          <p:cNvSpPr/>
          <p:nvPr userDrawn="1"/>
        </p:nvSpPr>
        <p:spPr>
          <a:xfrm rot="923982">
            <a:off x="7369027" y="-157691"/>
            <a:ext cx="217715" cy="7173975"/>
          </a:xfrm>
          <a:custGeom>
            <a:avLst/>
            <a:gdLst>
              <a:gd name="connsiteX0" fmla="*/ 1 w 217715"/>
              <a:gd name="connsiteY0" fmla="*/ 59967 h 7173975"/>
              <a:gd name="connsiteX1" fmla="*/ 217715 w 217715"/>
              <a:gd name="connsiteY1" fmla="*/ 0 h 7173975"/>
              <a:gd name="connsiteX2" fmla="*/ 217715 w 217715"/>
              <a:gd name="connsiteY2" fmla="*/ 7114008 h 7173975"/>
              <a:gd name="connsiteX3" fmla="*/ 0 w 217715"/>
              <a:gd name="connsiteY3" fmla="*/ 7173975 h 717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5" h="7173975">
                <a:moveTo>
                  <a:pt x="1" y="59967"/>
                </a:moveTo>
                <a:lnTo>
                  <a:pt x="217715" y="0"/>
                </a:lnTo>
                <a:lnTo>
                  <a:pt x="217715" y="7114008"/>
                </a:lnTo>
                <a:lnTo>
                  <a:pt x="0" y="717397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7419D9C5-932F-04C1-745E-CD214CAB738C}"/>
              </a:ext>
            </a:extLst>
          </p:cNvPr>
          <p:cNvSpPr/>
          <p:nvPr userDrawn="1"/>
        </p:nvSpPr>
        <p:spPr>
          <a:xfrm rot="923982">
            <a:off x="7683440" y="-135647"/>
            <a:ext cx="57281" cy="7132586"/>
          </a:xfrm>
          <a:custGeom>
            <a:avLst/>
            <a:gdLst>
              <a:gd name="connsiteX0" fmla="*/ 0 w 57281"/>
              <a:gd name="connsiteY0" fmla="*/ 15777 h 7132586"/>
              <a:gd name="connsiteX1" fmla="*/ 57281 w 57281"/>
              <a:gd name="connsiteY1" fmla="*/ 0 h 7132586"/>
              <a:gd name="connsiteX2" fmla="*/ 57281 w 57281"/>
              <a:gd name="connsiteY2" fmla="*/ 7116809 h 7132586"/>
              <a:gd name="connsiteX3" fmla="*/ 0 w 57281"/>
              <a:gd name="connsiteY3" fmla="*/ 7132586 h 7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81" h="7132586">
                <a:moveTo>
                  <a:pt x="0" y="15777"/>
                </a:moveTo>
                <a:lnTo>
                  <a:pt x="57281" y="0"/>
                </a:lnTo>
                <a:lnTo>
                  <a:pt x="57281" y="7116809"/>
                </a:lnTo>
                <a:lnTo>
                  <a:pt x="0" y="71325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ADB746E-D611-9808-993B-FFDF910118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76" y="2353825"/>
            <a:ext cx="2884904" cy="18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2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B7BEC-5762-DEAF-24E0-AF793BBF2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CFC1A5A-26A9-2EDF-DC1A-8460E979B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4E09D3-06CB-1800-47EF-4EEF3C58D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850E50-37FB-1F00-3107-A9B9CFFF7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1BAB3F-353B-2AB0-584B-617FAF36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11EF25-54A0-DA71-6FD6-7AAE4D557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13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B00BA-3ED7-11B2-B350-E78AF00B9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1EE25A-CF94-236B-ECB3-666317209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FE05CD-6DE3-C1A1-B98C-FE3C717F8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1DD5BB-CB01-76B8-EC84-5E06D5DEE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064CE2-47EB-8F89-EB8F-560B67B95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460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40980B-E9F0-8E19-34D2-729D61521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5030FF-2F6A-ADDB-DB2C-675CABCF2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FC86EE-FDEF-0F59-3253-A15317C7A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67CFC8-F495-D54C-27F5-D352E0D7E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A832BB-DC1C-D6CD-BC5D-3CAE9DC6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63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3BBD42C-E29D-2E31-5EEC-D4EFF286D0D8}"/>
              </a:ext>
            </a:extLst>
          </p:cNvPr>
          <p:cNvSpPr/>
          <p:nvPr userDrawn="1"/>
        </p:nvSpPr>
        <p:spPr>
          <a:xfrm>
            <a:off x="0" y="0"/>
            <a:ext cx="12196320" cy="4637996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93000"/>
                  <a:lumOff val="7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997ED48-8595-A1CC-75C7-4DDCEA8E182D}"/>
              </a:ext>
            </a:extLst>
          </p:cNvPr>
          <p:cNvSpPr/>
          <p:nvPr userDrawn="1"/>
        </p:nvSpPr>
        <p:spPr>
          <a:xfrm flipV="1">
            <a:off x="6062541" y="460301"/>
            <a:ext cx="5458670" cy="27828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2000"/>
                  <a:lumOff val="18000"/>
                </a:schemeClr>
              </a:gs>
              <a:gs pos="60000">
                <a:srgbClr val="0F504B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6012B2-4E46-3B91-F680-C01EB5137385}"/>
              </a:ext>
            </a:extLst>
          </p:cNvPr>
          <p:cNvSpPr/>
          <p:nvPr userDrawn="1"/>
        </p:nvSpPr>
        <p:spPr>
          <a:xfrm flipV="1">
            <a:off x="603934" y="460301"/>
            <a:ext cx="5458670" cy="2782884"/>
          </a:xfrm>
          <a:prstGeom prst="rect">
            <a:avLst/>
          </a:prstGeom>
          <a:gradFill flip="none" rotWithShape="0">
            <a:gsLst>
              <a:gs pos="0">
                <a:schemeClr val="bg1">
                  <a:lumMod val="82000"/>
                  <a:lumOff val="18000"/>
                </a:schemeClr>
              </a:gs>
              <a:gs pos="60000">
                <a:srgbClr val="0F504B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44A7A1-DC12-AF4B-F21E-F76E9622A7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16"/>
          <a:stretch/>
        </p:blipFill>
        <p:spPr>
          <a:xfrm>
            <a:off x="1667318" y="211180"/>
            <a:ext cx="1169822" cy="9303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5F349B-03E7-8B5C-92C7-2CCBA99160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9" y="460301"/>
            <a:ext cx="897240" cy="616096"/>
          </a:xfrm>
          <a:prstGeom prst="rect">
            <a:avLst/>
          </a:prstGeom>
        </p:spPr>
      </p:pic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87F0EA58-51E7-07FD-3484-2949B859DD53}"/>
              </a:ext>
            </a:extLst>
          </p:cNvPr>
          <p:cNvSpPr/>
          <p:nvPr userDrawn="1"/>
        </p:nvSpPr>
        <p:spPr>
          <a:xfrm rot="16191235">
            <a:off x="4992061" y="-342411"/>
            <a:ext cx="2204458" cy="12196363"/>
          </a:xfrm>
          <a:custGeom>
            <a:avLst/>
            <a:gdLst>
              <a:gd name="connsiteX0" fmla="*/ 2653431 w 2653431"/>
              <a:gd name="connsiteY0" fmla="*/ 12196363 h 12196363"/>
              <a:gd name="connsiteX1" fmla="*/ 0 w 2653431"/>
              <a:gd name="connsiteY1" fmla="*/ 12189598 h 12196363"/>
              <a:gd name="connsiteX2" fmla="*/ 31079 w 2653431"/>
              <a:gd name="connsiteY2" fmla="*/ 0 h 12196363"/>
              <a:gd name="connsiteX3" fmla="*/ 2653427 w 2653431"/>
              <a:gd name="connsiteY3" fmla="*/ 6686 h 1219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3431" h="12196363">
                <a:moveTo>
                  <a:pt x="2653431" y="12196363"/>
                </a:moveTo>
                <a:lnTo>
                  <a:pt x="0" y="12189598"/>
                </a:lnTo>
                <a:lnTo>
                  <a:pt x="31079" y="0"/>
                </a:lnTo>
                <a:lnTo>
                  <a:pt x="2653427" y="6686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93000"/>
                  <a:lumOff val="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DF45FFD0-C8A1-FB47-98F1-9C7C46488E9D}"/>
              </a:ext>
            </a:extLst>
          </p:cNvPr>
          <p:cNvSpPr/>
          <p:nvPr userDrawn="1"/>
        </p:nvSpPr>
        <p:spPr>
          <a:xfrm rot="5398164">
            <a:off x="5598824" y="-2063800"/>
            <a:ext cx="991991" cy="12190171"/>
          </a:xfrm>
          <a:custGeom>
            <a:avLst/>
            <a:gdLst>
              <a:gd name="connsiteX0" fmla="*/ 0 w 991991"/>
              <a:gd name="connsiteY0" fmla="*/ 0 h 12190171"/>
              <a:gd name="connsiteX1" fmla="*/ 991990 w 991991"/>
              <a:gd name="connsiteY1" fmla="*/ 530 h 12190171"/>
              <a:gd name="connsiteX2" fmla="*/ 991991 w 991991"/>
              <a:gd name="connsiteY2" fmla="*/ 12190171 h 12190171"/>
              <a:gd name="connsiteX3" fmla="*/ 0 w 991991"/>
              <a:gd name="connsiteY3" fmla="*/ 12189641 h 12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1991" h="12190171">
                <a:moveTo>
                  <a:pt x="0" y="0"/>
                </a:moveTo>
                <a:lnTo>
                  <a:pt x="991990" y="530"/>
                </a:lnTo>
                <a:lnTo>
                  <a:pt x="991991" y="12190171"/>
                </a:lnTo>
                <a:lnTo>
                  <a:pt x="0" y="12189641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5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1D93EFD7-089A-E973-F253-124C961C2FD1}"/>
              </a:ext>
            </a:extLst>
          </p:cNvPr>
          <p:cNvSpPr/>
          <p:nvPr userDrawn="1"/>
        </p:nvSpPr>
        <p:spPr>
          <a:xfrm rot="5398164">
            <a:off x="5985961" y="-1542527"/>
            <a:ext cx="217716" cy="12189758"/>
          </a:xfrm>
          <a:custGeom>
            <a:avLst/>
            <a:gdLst>
              <a:gd name="connsiteX0" fmla="*/ 1 w 217716"/>
              <a:gd name="connsiteY0" fmla="*/ 0 h 12189758"/>
              <a:gd name="connsiteX1" fmla="*/ 217715 w 217716"/>
              <a:gd name="connsiteY1" fmla="*/ 116 h 12189758"/>
              <a:gd name="connsiteX2" fmla="*/ 217716 w 217716"/>
              <a:gd name="connsiteY2" fmla="*/ 12189758 h 12189758"/>
              <a:gd name="connsiteX3" fmla="*/ 0 w 217716"/>
              <a:gd name="connsiteY3" fmla="*/ 12189642 h 1218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6" h="12189758">
                <a:moveTo>
                  <a:pt x="1" y="0"/>
                </a:moveTo>
                <a:lnTo>
                  <a:pt x="217715" y="116"/>
                </a:lnTo>
                <a:lnTo>
                  <a:pt x="217716" y="12189758"/>
                </a:lnTo>
                <a:lnTo>
                  <a:pt x="0" y="121896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B4958BFB-0365-3F89-5440-375A1F35841E}"/>
              </a:ext>
            </a:extLst>
          </p:cNvPr>
          <p:cNvSpPr/>
          <p:nvPr userDrawn="1"/>
        </p:nvSpPr>
        <p:spPr>
          <a:xfrm rot="5398164">
            <a:off x="6066179" y="-1316019"/>
            <a:ext cx="57281" cy="12189672"/>
          </a:xfrm>
          <a:custGeom>
            <a:avLst/>
            <a:gdLst>
              <a:gd name="connsiteX0" fmla="*/ 0 w 57281"/>
              <a:gd name="connsiteY0" fmla="*/ 0 h 12189672"/>
              <a:gd name="connsiteX1" fmla="*/ 57281 w 57281"/>
              <a:gd name="connsiteY1" fmla="*/ 30 h 12189672"/>
              <a:gd name="connsiteX2" fmla="*/ 57281 w 57281"/>
              <a:gd name="connsiteY2" fmla="*/ 12189672 h 12189672"/>
              <a:gd name="connsiteX3" fmla="*/ 0 w 57281"/>
              <a:gd name="connsiteY3" fmla="*/ 12189641 h 1218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81" h="12189672">
                <a:moveTo>
                  <a:pt x="0" y="0"/>
                </a:moveTo>
                <a:lnTo>
                  <a:pt x="57281" y="30"/>
                </a:lnTo>
                <a:lnTo>
                  <a:pt x="57281" y="12189672"/>
                </a:lnTo>
                <a:lnTo>
                  <a:pt x="0" y="121896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ADB746E-D611-9808-993B-FFDF910118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90" y="718894"/>
            <a:ext cx="4622800" cy="30245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36992-70E2-82DF-65F3-FE5541DE5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300" y="4728295"/>
            <a:ext cx="9931400" cy="186137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7119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5C53D6-AADD-C01A-E145-3E87BE89EC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81DED-4D05-7E8B-A44B-39D72E45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06" y="136524"/>
            <a:ext cx="10515600" cy="120589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5A48AB-D284-C75E-9A91-D4A29EAE1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400">
                <a:solidFill>
                  <a:srgbClr val="47575D"/>
                </a:solidFill>
              </a:defRPr>
            </a:lvl1pPr>
            <a:lvl2pPr>
              <a:defRPr sz="1400">
                <a:solidFill>
                  <a:srgbClr val="47575D"/>
                </a:solidFill>
              </a:defRPr>
            </a:lvl2pPr>
            <a:lvl3pPr>
              <a:defRPr sz="1400">
                <a:solidFill>
                  <a:srgbClr val="47575D"/>
                </a:solidFill>
              </a:defRPr>
            </a:lvl3pPr>
            <a:lvl4pPr>
              <a:defRPr sz="1400">
                <a:solidFill>
                  <a:srgbClr val="47575D"/>
                </a:solidFill>
              </a:defRPr>
            </a:lvl4pPr>
            <a:lvl5pPr>
              <a:defRPr sz="1400">
                <a:solidFill>
                  <a:srgbClr val="47575D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2F424C-A672-8B34-B9D9-D44852DF7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C23A7BE2-543C-443B-87A2-8805F064B7FF}" type="datetimeFigureOut">
              <a:rPr lang="ru-RU" smtClean="0"/>
              <a:pPr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8BBC-60B8-52C3-FF97-CF7C5736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26CBFE-C1BC-9001-F18B-74B03E4EF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7134D7DB-7172-4641-9272-64B7CF2D95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140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D0AE6-0BAB-57B9-DA42-7E6E8284A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BFF9D4-F45C-A739-0DF0-D2CEBD619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563797-0E9F-C1A5-106F-0272802F3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513CB6-EE73-9913-2D56-DDC11E6D9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2C680A-8B94-9C2D-D3D2-DAC9C665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11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35D178-69B0-C384-A35F-0434AEC4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E29031-1C99-E612-9A32-D36C02D5E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4D1249-E19C-6F12-4EFA-8F1865DBF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DCC1C0-412E-AB05-9317-51CF1CD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7103F6-6F6B-D0BE-BBD4-AB6AE1C8B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EE9A28-8727-F0B2-5497-45CEEFDB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50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5A517-E314-9329-BABC-545172C2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6F629B-CA50-1ED0-AFEE-AB4E68E99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489BB4-D24E-964A-9685-BE7CF7FCA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8293F3-1CBB-DFF1-36C8-7F81B45A2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5324B9-5EB9-1DE8-D73D-6997F66EC7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E717C42-7E78-4B53-0ABE-152388E6E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EC364C-8060-BCE8-1422-135E4A173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DE24E4-D8E7-E93C-511B-B4C22618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39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196EC-3676-38C8-B405-B10CE570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E85888-2873-FB35-892E-FB3ADC4B6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899F35-B480-73D0-56C9-194A31A7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5A0EF0-73BA-6ECF-8CA7-B69300B14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002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992ECF-28CC-DAF4-57A2-25AF57158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13AF44-AF8C-E0F4-5053-543B88F9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E6276D-A60E-C8D4-D3C2-27718689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768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EFD24-4E08-7AD7-47E2-7533053D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61AB1C-C9BD-8F14-9D61-375F52451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4E5CE0-8163-B8CB-B058-48BB48007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22A1D3-10AA-A607-A2A8-8B73469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52965A-ADF0-513D-C329-A1B0D8F0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9FB477-4AD9-3474-B75E-EF35BEF4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9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66B7-FB77-EB60-BA01-1299C84D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B29312-C205-530E-FB9E-F4DB4A5C6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2480AB-3903-592D-84B4-DFFB6FBBE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94EE4A-70C5-9FDD-9AF1-993DFCC7D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3E086-D951-9354-740C-D680AD882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33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school2-tobolsk.ru/&#1084;&#1077;&#1090;&#1086;&#1076;&#1080;&#1095;&#1077;&#1089;&#1082;&#1072;&#1103;-&#1088;&#1072;&#1073;&#1086;&#1090;&#1072;/&#1092;&#1091;&#1085;&#1082;&#1094;&#1080;&#1086;&#1085;&#1072;&#1083;&#1100;&#1085;&#1072;&#1103;-&#1075;&#1088;&#1072;&#1084;&#1086;&#1090;&#1085;&#1086;&#1089;&#1090;&#1100;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348736B-B634-80BF-9680-954BA53633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Безусловно, реализация намеченных плановых заданий напрямую зависит от кластеризации усилий</a:t>
            </a:r>
          </a:p>
        </p:txBody>
      </p:sp>
    </p:spTree>
    <p:extLst>
      <p:ext uri="{BB962C8B-B14F-4D97-AF65-F5344CB8AC3E}">
        <p14:creationId xmlns:p14="http://schemas.microsoft.com/office/powerpoint/2010/main" val="1187004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8646" y="1619223"/>
            <a:ext cx="1037279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chemeClr val="bg1"/>
                </a:solidFill>
              </a:rPr>
              <a:t>Познакомить детей с деньгами разных стран и сформировать отношение к деньгам как к части культуры каждой страны; </a:t>
            </a:r>
          </a:p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chemeClr val="bg1"/>
                </a:solidFill>
              </a:rPr>
              <a:t>Воспитывать начала разумного поведения в жизненных ситуациях, связанных с деньгами, насущными потребностями семьи (воспитание разумного финансового поведения);</a:t>
            </a:r>
          </a:p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chemeClr val="bg1"/>
                </a:solidFill>
              </a:rPr>
              <a:t>Дать представление о том, что деньгами оплачивают результаты труда людей, деньги являются средством и условием материального благополучия, достатка в жизни людей.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32" y="1708689"/>
            <a:ext cx="432854" cy="432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32" y="2880754"/>
            <a:ext cx="432854" cy="4328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32" y="4015640"/>
            <a:ext cx="432854" cy="432854"/>
          </a:xfrm>
          <a:prstGeom prst="rect">
            <a:avLst/>
          </a:prstGeom>
        </p:spPr>
      </p:pic>
      <p:sp>
        <p:nvSpPr>
          <p:cNvPr id="10" name="Заголовок 8">
            <a:extLst>
              <a:ext uri="{FF2B5EF4-FFF2-40B4-BE49-F238E27FC236}">
                <a16:creationId xmlns:a16="http://schemas.microsoft.com/office/drawing/2014/main" id="{BC259D41-F504-4259-8C30-9FEBD1D8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06" y="136524"/>
            <a:ext cx="10515600" cy="120589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Блок «Деньги и цена (стоимость)» </a:t>
            </a:r>
            <a:br>
              <a:rPr lang="ru-RU" sz="3600" b="1" dirty="0"/>
            </a:br>
            <a:r>
              <a:rPr lang="ru-RU" sz="3600" dirty="0"/>
              <a:t>Педагогические задачи: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9FF7EC4-196B-4B34-AC9F-5515C0A15173}"/>
              </a:ext>
            </a:extLst>
          </p:cNvPr>
          <p:cNvSpPr/>
          <p:nvPr/>
        </p:nvSpPr>
        <p:spPr>
          <a:xfrm>
            <a:off x="560555" y="5322076"/>
            <a:ext cx="1118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" dirty="0">
                <a:solidFill>
                  <a:schemeClr val="bg1"/>
                </a:solidFill>
                <a:ea typeface="Trebuchet MS"/>
              </a:rPr>
              <a:t>Основные понятия:    </a:t>
            </a:r>
            <a:r>
              <a:rPr lang="ru-RU" sz="2400" spc="-1" dirty="0">
                <a:solidFill>
                  <a:schemeClr val="bg1"/>
                </a:solidFill>
                <a:ea typeface="Trebuchet MS"/>
              </a:rPr>
              <a:t>Деньги, цена (стоимость), торговля и торг, бюджет, труд, работа, продукт, продукция, заработная плата, рабочее место, рабочее время, профессия, предметы труда, товар, торговля, деньги</a:t>
            </a:r>
            <a:r>
              <a:rPr lang="ru-RU" sz="2400" spc="-1" dirty="0">
                <a:solidFill>
                  <a:srgbClr val="0D5BDC"/>
                </a:solidFill>
                <a:ea typeface="Trebuchet MS"/>
              </a:rPr>
              <a:t>.</a:t>
            </a:r>
            <a:endParaRPr lang="ru-RU" sz="2400" spc="-1" dirty="0"/>
          </a:p>
        </p:txBody>
      </p:sp>
    </p:spTree>
    <p:extLst>
      <p:ext uri="{BB962C8B-B14F-4D97-AF65-F5344CB8AC3E}">
        <p14:creationId xmlns:p14="http://schemas.microsoft.com/office/powerpoint/2010/main" val="3017922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471492"/>
            <a:ext cx="9078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Освоение  блока Деньги и цена (стоимость)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15" y="2096842"/>
            <a:ext cx="3511600" cy="4188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921"/>
          <a:stretch/>
        </p:blipFill>
        <p:spPr>
          <a:xfrm>
            <a:off x="3921857" y="2096842"/>
            <a:ext cx="4155825" cy="4188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225" y="2096842"/>
            <a:ext cx="3548180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96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/>
              <a:t>«Реклама: правда и ложь, разум и чувства, желания и возможности»</a:t>
            </a:r>
            <a:r>
              <a:rPr lang="ru-RU" sz="2800" b="1" dirty="0"/>
              <a:t> Педагогические 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6670" y="1825625"/>
            <a:ext cx="10227129" cy="38155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400" b="1" dirty="0"/>
              <a:t>Дать представление о рекламе, ее назначении.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400" b="1" dirty="0"/>
              <a:t>Поощрять объективное отношение детей к рекламе. 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400" b="1" dirty="0"/>
              <a:t>Развивать у детей способность различать рекламные уловки.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400" b="1" dirty="0"/>
              <a:t>Учить отличать собственные потребности от навязанных  рекламой. 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400" b="1" dirty="0"/>
              <a:t>Учить детей правильно определять свои финансовые возможности (прежде чем купить, подумай, хватит ли денег на все, что хочется).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81" y="1886603"/>
            <a:ext cx="432854" cy="432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32" y="2543923"/>
            <a:ext cx="432854" cy="432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32" y="3130396"/>
            <a:ext cx="432854" cy="432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32" y="3792313"/>
            <a:ext cx="432854" cy="432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32" y="4585773"/>
            <a:ext cx="432854" cy="432854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87020FF8-2FBD-497E-A381-CF85AB47A6B2}"/>
              </a:ext>
            </a:extLst>
          </p:cNvPr>
          <p:cNvSpPr txBox="1">
            <a:spLocks/>
          </p:cNvSpPr>
          <p:nvPr/>
        </p:nvSpPr>
        <p:spPr>
          <a:xfrm>
            <a:off x="1001486" y="5834163"/>
            <a:ext cx="10515600" cy="580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7575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7575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7575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7575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7575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/>
              <a:t>Основные понятия: </a:t>
            </a:r>
            <a:r>
              <a:rPr lang="ru-RU" sz="2400" dirty="0"/>
              <a:t>реклама, рекламировать, воздействие рекламы.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791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«Реклама: правда и ложь, разум и чувства, желания и возможности»-</a:t>
            </a:r>
            <a:br>
              <a:rPr lang="ru-RU" dirty="0"/>
            </a:br>
            <a:r>
              <a:rPr lang="ru-RU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702" y="1825625"/>
            <a:ext cx="77425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08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600" dirty="0"/>
              <a:t>«Полезные экономические  навыки и привычки в быту»</a:t>
            </a:r>
            <a:br>
              <a:rPr lang="ru-RU" sz="2600" dirty="0"/>
            </a:br>
            <a:r>
              <a:rPr lang="ru-RU" sz="2600" b="1" dirty="0"/>
              <a:t>Педагогические задачи:</a:t>
            </a:r>
            <a:endParaRPr lang="ru-RU" sz="2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93371" y="1589315"/>
            <a:ext cx="1029788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400" b="1" dirty="0">
                <a:solidFill>
                  <a:schemeClr val="bg1"/>
                </a:solidFill>
              </a:rPr>
              <a:t>Формировать представление о том, что к вещам надо относиться с уважением, поскольку они сделаны руками людей, в них вложен труд, старание, любовь.</a:t>
            </a:r>
          </a:p>
          <a:p>
            <a:pPr>
              <a:spcBef>
                <a:spcPts val="1200"/>
              </a:spcBef>
            </a:pPr>
            <a:r>
              <a:rPr lang="ru-RU" sz="2400" b="1" dirty="0">
                <a:solidFill>
                  <a:schemeClr val="bg1"/>
                </a:solidFill>
              </a:rPr>
              <a:t>Воспитывать у детей навыки и привычки культурного взаимодействия с окружающим вещным миром, бережного отношения к вещам.</a:t>
            </a:r>
          </a:p>
          <a:p>
            <a:pPr>
              <a:spcBef>
                <a:spcPts val="1200"/>
              </a:spcBef>
            </a:pPr>
            <a:r>
              <a:rPr lang="ru-RU" sz="2400" b="1" dirty="0">
                <a:solidFill>
                  <a:schemeClr val="bg1"/>
                </a:solidFill>
              </a:rPr>
              <a:t>Воспитывать у детей способность делать осознанный выбор между удовлетворением сиюминутных и долгосрочных, материальных и духовных, эгоистических и альтруистических потребностей.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74" y="1632857"/>
            <a:ext cx="432854" cy="432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74" y="2777750"/>
            <a:ext cx="432854" cy="432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74" y="3922643"/>
            <a:ext cx="432854" cy="43285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65EFA99-1B66-4263-95AA-3A9B0D7EBF56}"/>
              </a:ext>
            </a:extLst>
          </p:cNvPr>
          <p:cNvSpPr/>
          <p:nvPr/>
        </p:nvSpPr>
        <p:spPr>
          <a:xfrm>
            <a:off x="466008" y="5553968"/>
            <a:ext cx="11259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Основные понятия: </a:t>
            </a:r>
            <a:r>
              <a:rPr lang="ru-RU" sz="2400" dirty="0">
                <a:solidFill>
                  <a:schemeClr val="bg1"/>
                </a:solidFill>
              </a:rPr>
              <a:t>бережливый, хозяйственный, экономный, рачительный, щедрый, добрый, честный, запасливый и др.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73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Результаты освоения Программы: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5060" y="1613352"/>
            <a:ext cx="10964694" cy="489585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Приобретены знания  о окружающем предметном мире, мире вещей как результате труда людей;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Применяются в игровой деятельности основные экономические понятия: деньги, торговля, профессия, рабочее место, реклама и др.;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Формируются базисные качества экономической деятельности: бережливость, экономность,    рациональность, деловитость, трудолюбие, уважительное отношение к людям рабочих профессий  и  др.;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Применяются полученные умения и навыки в реальных жизненных ситуациях;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Понимаются причинно-следственные связи «труд — продукт — деньги» ,     «стоимость продукта в зависимости от его качества»;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Формируется реальная оценка способов и средств выполнения желаний, корректировать собственные потребности, выстраивать их иерархию и временную перспективу реализации;</a:t>
            </a:r>
          </a:p>
          <a:p>
            <a:pPr marL="0" indent="0">
              <a:buNone/>
            </a:pP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06" y="1789793"/>
            <a:ext cx="432854" cy="432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06" y="2489428"/>
            <a:ext cx="432854" cy="432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06" y="4631968"/>
            <a:ext cx="432854" cy="432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06" y="5200894"/>
            <a:ext cx="432854" cy="4328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C2A2E3-A255-4CCD-9D0A-BDFC0A8D3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06" y="3170641"/>
            <a:ext cx="432854" cy="4328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A1EE16-7B63-403A-AC64-EAE130FAC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06" y="4086703"/>
            <a:ext cx="432854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33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81B7231-C7FD-49E4-D0BC-667B5A50D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Контактные данные/координаты автора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4E0E9D-3EEB-41B4-90FE-B1F0B9F83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723" y="2178666"/>
            <a:ext cx="9678178" cy="250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err="1"/>
              <a:t>Бер</a:t>
            </a:r>
            <a:r>
              <a:rPr lang="ru-RU" sz="1800" b="1" dirty="0"/>
              <a:t> Зульфия  </a:t>
            </a:r>
            <a:r>
              <a:rPr lang="ru-RU" sz="1800" b="1" dirty="0" err="1"/>
              <a:t>Исхаковна</a:t>
            </a:r>
            <a:r>
              <a:rPr lang="ru-RU" sz="1800" b="1" dirty="0"/>
              <a:t>, Киселёва Светлана Николаевна, Колганова Татьяна Юрьевна </a:t>
            </a:r>
          </a:p>
          <a:p>
            <a:pPr marL="0" indent="0">
              <a:buNone/>
            </a:pPr>
            <a:r>
              <a:rPr lang="ru-RU" sz="1800" b="1" dirty="0"/>
              <a:t>МАОУ СОШ №2</a:t>
            </a:r>
          </a:p>
          <a:p>
            <a:pPr marL="0" indent="0">
              <a:buNone/>
            </a:pPr>
            <a:r>
              <a:rPr lang="ru-RU" sz="1800" b="1" dirty="0"/>
              <a:t>Телефон организации/учреждения- 8(3456) 332395</a:t>
            </a:r>
          </a:p>
          <a:p>
            <a:pPr marL="0" indent="0">
              <a:buNone/>
            </a:pPr>
            <a:r>
              <a:rPr lang="en-US" sz="1800" b="1" dirty="0">
                <a:hlinkClick r:id="rId2"/>
              </a:rPr>
              <a:t>http://school2-tobolsk.ru/</a:t>
            </a:r>
            <a:r>
              <a:rPr lang="ru-RU" sz="1800" b="1" dirty="0">
                <a:hlinkClick r:id="rId2"/>
              </a:rPr>
              <a:t>методическая-работа/функциональная-грамотность/</a:t>
            </a:r>
            <a:endParaRPr lang="ru-RU" sz="1800" b="1" dirty="0"/>
          </a:p>
          <a:p>
            <a:pPr marL="0" indent="0">
              <a:buNone/>
            </a:pPr>
            <a:endParaRPr lang="ru-RU" sz="1800" b="1" dirty="0"/>
          </a:p>
          <a:p>
            <a:pPr marL="0" indent="0">
              <a:buNone/>
            </a:pPr>
            <a:endParaRPr lang="ru-RU" sz="1800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179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A12CA-1BD7-F6E3-FA3C-ADC9FA9187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Формирование основ финансовой грамотности у детей дошкольного возраста в игровой деятельности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70D877-388E-CF2C-8600-8A5591606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3386" y="4632326"/>
            <a:ext cx="5642429" cy="1655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err="1"/>
              <a:t>Бер</a:t>
            </a:r>
            <a:r>
              <a:rPr lang="ru-RU" b="1" dirty="0"/>
              <a:t> Зульфия  </a:t>
            </a:r>
            <a:r>
              <a:rPr lang="ru-RU" b="1" dirty="0" err="1"/>
              <a:t>Исхаковна</a:t>
            </a:r>
            <a:r>
              <a:rPr lang="ru-RU" b="1" dirty="0"/>
              <a:t>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Киселёва Светлана Николаевна,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Колганова Татьяна Юрьевна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Воспитатели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МАОУ СОШ №2</a:t>
            </a: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3583F201-ED4F-DE37-12D6-661D26EF4995}"/>
              </a:ext>
            </a:extLst>
          </p:cNvPr>
          <p:cNvSpPr/>
          <p:nvPr/>
        </p:nvSpPr>
        <p:spPr>
          <a:xfrm>
            <a:off x="6948014" y="0"/>
            <a:ext cx="5243986" cy="6858000"/>
          </a:xfrm>
          <a:custGeom>
            <a:avLst/>
            <a:gdLst>
              <a:gd name="connsiteX0" fmla="*/ 1886070 w 5243986"/>
              <a:gd name="connsiteY0" fmla="*/ 0 h 6858000"/>
              <a:gd name="connsiteX1" fmla="*/ 5243986 w 5243986"/>
              <a:gd name="connsiteY1" fmla="*/ 0 h 6858000"/>
              <a:gd name="connsiteX2" fmla="*/ 5243986 w 5243986"/>
              <a:gd name="connsiteY2" fmla="*/ 6858000 h 6858000"/>
              <a:gd name="connsiteX3" fmla="*/ 0 w 52439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3986" h="6858000">
                <a:moveTo>
                  <a:pt x="1886070" y="0"/>
                </a:moveTo>
                <a:lnTo>
                  <a:pt x="5243986" y="0"/>
                </a:lnTo>
                <a:lnTo>
                  <a:pt x="5243986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72000" r="-30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493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5195" y="1537153"/>
            <a:ext cx="8917593" cy="4967061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81B7231-C7FD-49E4-D0BC-667B5A50D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92" y="123217"/>
            <a:ext cx="10515600" cy="1205893"/>
          </a:xfrm>
        </p:spPr>
        <p:txBody>
          <a:bodyPr/>
          <a:lstStyle/>
          <a:p>
            <a:pPr algn="ctr"/>
            <a:r>
              <a:rPr lang="ru-RU" dirty="0"/>
              <a:t>Что отличает финансово грамотного человека ?</a:t>
            </a:r>
          </a:p>
        </p:txBody>
      </p:sp>
    </p:spTree>
    <p:extLst>
      <p:ext uri="{BB962C8B-B14F-4D97-AF65-F5344CB8AC3E}">
        <p14:creationId xmlns:p14="http://schemas.microsoft.com/office/powerpoint/2010/main" val="1022158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 «Экономическое воспитание дошкольников: формирование предпосылок финансовой грамотности»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06650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800" b="1" spc="-1" dirty="0">
                <a:solidFill>
                  <a:schemeClr val="bg1"/>
                </a:solidFill>
                <a:ea typeface="Trebuchet MS"/>
              </a:rPr>
              <a:t>Цель: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800" b="1" spc="-1" dirty="0">
                <a:solidFill>
                  <a:schemeClr val="bg1"/>
                </a:solidFill>
                <a:ea typeface="Trebuchet MS"/>
              </a:rPr>
              <a:t>Помочь детям пяти–семи лет войти в социально-экономическую жизнь, способствовать   формированию основ финансовой грамотности у детей данного возраста.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5919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B1388C0-2070-6A7D-72AF-862BB016A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5152" y="1991303"/>
            <a:ext cx="1270000" cy="127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EF7EEBA-5865-9BA3-41C0-E4A6D63F2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9425" y="2035878"/>
            <a:ext cx="1270000" cy="127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03A0D74-3365-D0BC-8126-C6972C8A1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900" y="1991303"/>
            <a:ext cx="1270000" cy="1270000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81B7231-C7FD-49E4-D0BC-667B5A50D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Блоки программы</a:t>
            </a:r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id="{F0857460-C7AF-E192-9E43-7E296852DA7A}"/>
              </a:ext>
            </a:extLst>
          </p:cNvPr>
          <p:cNvSpPr/>
          <p:nvPr/>
        </p:nvSpPr>
        <p:spPr>
          <a:xfrm>
            <a:off x="3026873" y="2626303"/>
            <a:ext cx="3049847" cy="3214914"/>
          </a:xfrm>
          <a:custGeom>
            <a:avLst/>
            <a:gdLst>
              <a:gd name="connsiteX0" fmla="*/ 2542401 w 3096000"/>
              <a:gd name="connsiteY0" fmla="*/ 626911 h 3744000"/>
              <a:gd name="connsiteX1" fmla="*/ 2454411 w 3096000"/>
              <a:gd name="connsiteY1" fmla="*/ 715811 h 3744000"/>
              <a:gd name="connsiteX2" fmla="*/ 2542401 w 3096000"/>
              <a:gd name="connsiteY2" fmla="*/ 804711 h 3744000"/>
              <a:gd name="connsiteX3" fmla="*/ 2630391 w 3096000"/>
              <a:gd name="connsiteY3" fmla="*/ 715811 h 3744000"/>
              <a:gd name="connsiteX4" fmla="*/ 2542401 w 3096000"/>
              <a:gd name="connsiteY4" fmla="*/ 626911 h 3744000"/>
              <a:gd name="connsiteX5" fmla="*/ 2258287 w 3096000"/>
              <a:gd name="connsiteY5" fmla="*/ 626911 h 3744000"/>
              <a:gd name="connsiteX6" fmla="*/ 2170297 w 3096000"/>
              <a:gd name="connsiteY6" fmla="*/ 715811 h 3744000"/>
              <a:gd name="connsiteX7" fmla="*/ 2258287 w 3096000"/>
              <a:gd name="connsiteY7" fmla="*/ 804711 h 3744000"/>
              <a:gd name="connsiteX8" fmla="*/ 2346277 w 3096000"/>
              <a:gd name="connsiteY8" fmla="*/ 715811 h 3744000"/>
              <a:gd name="connsiteX9" fmla="*/ 2258287 w 3096000"/>
              <a:gd name="connsiteY9" fmla="*/ 626911 h 3744000"/>
              <a:gd name="connsiteX10" fmla="*/ 1974172 w 3096000"/>
              <a:gd name="connsiteY10" fmla="*/ 626911 h 3744000"/>
              <a:gd name="connsiteX11" fmla="*/ 1886182 w 3096000"/>
              <a:gd name="connsiteY11" fmla="*/ 715811 h 3744000"/>
              <a:gd name="connsiteX12" fmla="*/ 1974172 w 3096000"/>
              <a:gd name="connsiteY12" fmla="*/ 804711 h 3744000"/>
              <a:gd name="connsiteX13" fmla="*/ 2062162 w 3096000"/>
              <a:gd name="connsiteY13" fmla="*/ 715811 h 3744000"/>
              <a:gd name="connsiteX14" fmla="*/ 1974172 w 3096000"/>
              <a:gd name="connsiteY14" fmla="*/ 626911 h 3744000"/>
              <a:gd name="connsiteX15" fmla="*/ 1690058 w 3096000"/>
              <a:gd name="connsiteY15" fmla="*/ 626911 h 3744000"/>
              <a:gd name="connsiteX16" fmla="*/ 1602068 w 3096000"/>
              <a:gd name="connsiteY16" fmla="*/ 715811 h 3744000"/>
              <a:gd name="connsiteX17" fmla="*/ 1690058 w 3096000"/>
              <a:gd name="connsiteY17" fmla="*/ 804711 h 3744000"/>
              <a:gd name="connsiteX18" fmla="*/ 1778048 w 3096000"/>
              <a:gd name="connsiteY18" fmla="*/ 715811 h 3744000"/>
              <a:gd name="connsiteX19" fmla="*/ 1690058 w 3096000"/>
              <a:gd name="connsiteY19" fmla="*/ 626911 h 3744000"/>
              <a:gd name="connsiteX20" fmla="*/ 1405944 w 3096000"/>
              <a:gd name="connsiteY20" fmla="*/ 626911 h 3744000"/>
              <a:gd name="connsiteX21" fmla="*/ 1317954 w 3096000"/>
              <a:gd name="connsiteY21" fmla="*/ 715811 h 3744000"/>
              <a:gd name="connsiteX22" fmla="*/ 1405944 w 3096000"/>
              <a:gd name="connsiteY22" fmla="*/ 804711 h 3744000"/>
              <a:gd name="connsiteX23" fmla="*/ 1493934 w 3096000"/>
              <a:gd name="connsiteY23" fmla="*/ 715811 h 3744000"/>
              <a:gd name="connsiteX24" fmla="*/ 1405944 w 3096000"/>
              <a:gd name="connsiteY24" fmla="*/ 626911 h 3744000"/>
              <a:gd name="connsiteX25" fmla="*/ 1121829 w 3096000"/>
              <a:gd name="connsiteY25" fmla="*/ 626911 h 3744000"/>
              <a:gd name="connsiteX26" fmla="*/ 1033840 w 3096000"/>
              <a:gd name="connsiteY26" fmla="*/ 715811 h 3744000"/>
              <a:gd name="connsiteX27" fmla="*/ 1121829 w 3096000"/>
              <a:gd name="connsiteY27" fmla="*/ 804711 h 3744000"/>
              <a:gd name="connsiteX28" fmla="*/ 1209819 w 3096000"/>
              <a:gd name="connsiteY28" fmla="*/ 715811 h 3744000"/>
              <a:gd name="connsiteX29" fmla="*/ 1121829 w 3096000"/>
              <a:gd name="connsiteY29" fmla="*/ 626911 h 3744000"/>
              <a:gd name="connsiteX30" fmla="*/ 837715 w 3096000"/>
              <a:gd name="connsiteY30" fmla="*/ 626911 h 3744000"/>
              <a:gd name="connsiteX31" fmla="*/ 749725 w 3096000"/>
              <a:gd name="connsiteY31" fmla="*/ 715811 h 3744000"/>
              <a:gd name="connsiteX32" fmla="*/ 837715 w 3096000"/>
              <a:gd name="connsiteY32" fmla="*/ 804711 h 3744000"/>
              <a:gd name="connsiteX33" fmla="*/ 925705 w 3096000"/>
              <a:gd name="connsiteY33" fmla="*/ 715811 h 3744000"/>
              <a:gd name="connsiteX34" fmla="*/ 837715 w 3096000"/>
              <a:gd name="connsiteY34" fmla="*/ 626911 h 3744000"/>
              <a:gd name="connsiteX35" fmla="*/ 553601 w 3096000"/>
              <a:gd name="connsiteY35" fmla="*/ 626911 h 3744000"/>
              <a:gd name="connsiteX36" fmla="*/ 465611 w 3096000"/>
              <a:gd name="connsiteY36" fmla="*/ 715811 h 3744000"/>
              <a:gd name="connsiteX37" fmla="*/ 553601 w 3096000"/>
              <a:gd name="connsiteY37" fmla="*/ 804711 h 3744000"/>
              <a:gd name="connsiteX38" fmla="*/ 641591 w 3096000"/>
              <a:gd name="connsiteY38" fmla="*/ 715811 h 3744000"/>
              <a:gd name="connsiteX39" fmla="*/ 553601 w 3096000"/>
              <a:gd name="connsiteY39" fmla="*/ 626911 h 3744000"/>
              <a:gd name="connsiteX40" fmla="*/ 0 w 3096000"/>
              <a:gd name="connsiteY40" fmla="*/ 0 h 3744000"/>
              <a:gd name="connsiteX41" fmla="*/ 3096000 w 3096000"/>
              <a:gd name="connsiteY41" fmla="*/ 0 h 3744000"/>
              <a:gd name="connsiteX42" fmla="*/ 3096000 w 3096000"/>
              <a:gd name="connsiteY42" fmla="*/ 561169 h 3744000"/>
              <a:gd name="connsiteX43" fmla="*/ 2902414 w 3096000"/>
              <a:gd name="connsiteY43" fmla="*/ 673449 h 3744000"/>
              <a:gd name="connsiteX44" fmla="*/ 2888734 w 3096000"/>
              <a:gd name="connsiteY44" fmla="*/ 652949 h 3744000"/>
              <a:gd name="connsiteX45" fmla="*/ 2826515 w 3096000"/>
              <a:gd name="connsiteY45" fmla="*/ 626911 h 3744000"/>
              <a:gd name="connsiteX46" fmla="*/ 2738525 w 3096000"/>
              <a:gd name="connsiteY46" fmla="*/ 715811 h 3744000"/>
              <a:gd name="connsiteX47" fmla="*/ 2826515 w 3096000"/>
              <a:gd name="connsiteY47" fmla="*/ 804711 h 3744000"/>
              <a:gd name="connsiteX48" fmla="*/ 2888734 w 3096000"/>
              <a:gd name="connsiteY48" fmla="*/ 778673 h 3744000"/>
              <a:gd name="connsiteX49" fmla="*/ 2906851 w 3096000"/>
              <a:gd name="connsiteY49" fmla="*/ 751524 h 3744000"/>
              <a:gd name="connsiteX50" fmla="*/ 3096000 w 3096000"/>
              <a:gd name="connsiteY50" fmla="*/ 861231 h 3744000"/>
              <a:gd name="connsiteX51" fmla="*/ 3096000 w 3096000"/>
              <a:gd name="connsiteY51" fmla="*/ 3744000 h 3744000"/>
              <a:gd name="connsiteX52" fmla="*/ 0 w 3096000"/>
              <a:gd name="connsiteY52" fmla="*/ 3744000 h 3744000"/>
              <a:gd name="connsiteX53" fmla="*/ 0 w 3096000"/>
              <a:gd name="connsiteY53" fmla="*/ 861231 h 3744000"/>
              <a:gd name="connsiteX54" fmla="*/ 189151 w 3096000"/>
              <a:gd name="connsiteY54" fmla="*/ 751524 h 3744000"/>
              <a:gd name="connsiteX55" fmla="*/ 207269 w 3096000"/>
              <a:gd name="connsiteY55" fmla="*/ 778673 h 3744000"/>
              <a:gd name="connsiteX56" fmla="*/ 269487 w 3096000"/>
              <a:gd name="connsiteY56" fmla="*/ 804711 h 3744000"/>
              <a:gd name="connsiteX57" fmla="*/ 357477 w 3096000"/>
              <a:gd name="connsiteY57" fmla="*/ 715811 h 3744000"/>
              <a:gd name="connsiteX58" fmla="*/ 269487 w 3096000"/>
              <a:gd name="connsiteY58" fmla="*/ 626911 h 3744000"/>
              <a:gd name="connsiteX59" fmla="*/ 207269 w 3096000"/>
              <a:gd name="connsiteY59" fmla="*/ 652949 h 3744000"/>
              <a:gd name="connsiteX60" fmla="*/ 193588 w 3096000"/>
              <a:gd name="connsiteY60" fmla="*/ 673450 h 3744000"/>
              <a:gd name="connsiteX61" fmla="*/ 0 w 3096000"/>
              <a:gd name="connsiteY61" fmla="*/ 561169 h 37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096000" h="3744000">
                <a:moveTo>
                  <a:pt x="2542401" y="626911"/>
                </a:moveTo>
                <a:cubicBezTo>
                  <a:pt x="2493806" y="626911"/>
                  <a:pt x="2454411" y="666713"/>
                  <a:pt x="2454411" y="715811"/>
                </a:cubicBezTo>
                <a:cubicBezTo>
                  <a:pt x="2454411" y="764909"/>
                  <a:pt x="2493806" y="804711"/>
                  <a:pt x="2542401" y="804711"/>
                </a:cubicBezTo>
                <a:cubicBezTo>
                  <a:pt x="2590997" y="804711"/>
                  <a:pt x="2630391" y="764909"/>
                  <a:pt x="2630391" y="715811"/>
                </a:cubicBezTo>
                <a:cubicBezTo>
                  <a:pt x="2630391" y="666713"/>
                  <a:pt x="2590997" y="626911"/>
                  <a:pt x="2542401" y="626911"/>
                </a:cubicBezTo>
                <a:close/>
                <a:moveTo>
                  <a:pt x="2258287" y="626911"/>
                </a:moveTo>
                <a:cubicBezTo>
                  <a:pt x="2209691" y="626911"/>
                  <a:pt x="2170297" y="666713"/>
                  <a:pt x="2170297" y="715811"/>
                </a:cubicBezTo>
                <a:cubicBezTo>
                  <a:pt x="2170297" y="764909"/>
                  <a:pt x="2209691" y="804711"/>
                  <a:pt x="2258287" y="804711"/>
                </a:cubicBezTo>
                <a:cubicBezTo>
                  <a:pt x="2306882" y="804711"/>
                  <a:pt x="2346277" y="764909"/>
                  <a:pt x="2346277" y="715811"/>
                </a:cubicBezTo>
                <a:cubicBezTo>
                  <a:pt x="2346277" y="666713"/>
                  <a:pt x="2306882" y="626911"/>
                  <a:pt x="2258287" y="626911"/>
                </a:cubicBezTo>
                <a:close/>
                <a:moveTo>
                  <a:pt x="1974172" y="626911"/>
                </a:moveTo>
                <a:cubicBezTo>
                  <a:pt x="1925577" y="626911"/>
                  <a:pt x="1886182" y="666713"/>
                  <a:pt x="1886182" y="715811"/>
                </a:cubicBezTo>
                <a:cubicBezTo>
                  <a:pt x="1886182" y="764909"/>
                  <a:pt x="1925577" y="804711"/>
                  <a:pt x="1974172" y="804711"/>
                </a:cubicBezTo>
                <a:cubicBezTo>
                  <a:pt x="2022768" y="804711"/>
                  <a:pt x="2062162" y="764909"/>
                  <a:pt x="2062162" y="715811"/>
                </a:cubicBezTo>
                <a:cubicBezTo>
                  <a:pt x="2062162" y="666713"/>
                  <a:pt x="2022768" y="626911"/>
                  <a:pt x="1974172" y="626911"/>
                </a:cubicBezTo>
                <a:close/>
                <a:moveTo>
                  <a:pt x="1690058" y="626911"/>
                </a:moveTo>
                <a:cubicBezTo>
                  <a:pt x="1641463" y="626911"/>
                  <a:pt x="1602068" y="666713"/>
                  <a:pt x="1602068" y="715811"/>
                </a:cubicBezTo>
                <a:cubicBezTo>
                  <a:pt x="1602068" y="764909"/>
                  <a:pt x="1641463" y="804711"/>
                  <a:pt x="1690058" y="804711"/>
                </a:cubicBezTo>
                <a:cubicBezTo>
                  <a:pt x="1738653" y="804711"/>
                  <a:pt x="1778048" y="764909"/>
                  <a:pt x="1778048" y="715811"/>
                </a:cubicBezTo>
                <a:cubicBezTo>
                  <a:pt x="1778048" y="666713"/>
                  <a:pt x="1738653" y="626911"/>
                  <a:pt x="1690058" y="626911"/>
                </a:cubicBezTo>
                <a:close/>
                <a:moveTo>
                  <a:pt x="1405944" y="626911"/>
                </a:moveTo>
                <a:cubicBezTo>
                  <a:pt x="1357348" y="626911"/>
                  <a:pt x="1317954" y="666713"/>
                  <a:pt x="1317954" y="715811"/>
                </a:cubicBezTo>
                <a:cubicBezTo>
                  <a:pt x="1317954" y="764909"/>
                  <a:pt x="1357348" y="804711"/>
                  <a:pt x="1405944" y="804711"/>
                </a:cubicBezTo>
                <a:cubicBezTo>
                  <a:pt x="1454539" y="804711"/>
                  <a:pt x="1493934" y="764909"/>
                  <a:pt x="1493934" y="715811"/>
                </a:cubicBezTo>
                <a:cubicBezTo>
                  <a:pt x="1493934" y="666713"/>
                  <a:pt x="1454539" y="626911"/>
                  <a:pt x="1405944" y="626911"/>
                </a:cubicBezTo>
                <a:close/>
                <a:moveTo>
                  <a:pt x="1121829" y="626911"/>
                </a:moveTo>
                <a:cubicBezTo>
                  <a:pt x="1073234" y="626911"/>
                  <a:pt x="1033840" y="666713"/>
                  <a:pt x="1033840" y="715811"/>
                </a:cubicBezTo>
                <a:cubicBezTo>
                  <a:pt x="1033840" y="764909"/>
                  <a:pt x="1073234" y="804711"/>
                  <a:pt x="1121829" y="804711"/>
                </a:cubicBezTo>
                <a:cubicBezTo>
                  <a:pt x="1170425" y="804711"/>
                  <a:pt x="1209819" y="764909"/>
                  <a:pt x="1209819" y="715811"/>
                </a:cubicBezTo>
                <a:cubicBezTo>
                  <a:pt x="1209819" y="666713"/>
                  <a:pt x="1170425" y="626911"/>
                  <a:pt x="1121829" y="626911"/>
                </a:cubicBezTo>
                <a:close/>
                <a:moveTo>
                  <a:pt x="837715" y="626911"/>
                </a:moveTo>
                <a:cubicBezTo>
                  <a:pt x="789120" y="626911"/>
                  <a:pt x="749725" y="666713"/>
                  <a:pt x="749725" y="715811"/>
                </a:cubicBezTo>
                <a:cubicBezTo>
                  <a:pt x="749725" y="764909"/>
                  <a:pt x="789120" y="804711"/>
                  <a:pt x="837715" y="804711"/>
                </a:cubicBezTo>
                <a:cubicBezTo>
                  <a:pt x="886311" y="804711"/>
                  <a:pt x="925705" y="764909"/>
                  <a:pt x="925705" y="715811"/>
                </a:cubicBezTo>
                <a:cubicBezTo>
                  <a:pt x="925705" y="666713"/>
                  <a:pt x="886311" y="626911"/>
                  <a:pt x="837715" y="626911"/>
                </a:cubicBezTo>
                <a:close/>
                <a:moveTo>
                  <a:pt x="553601" y="626911"/>
                </a:moveTo>
                <a:cubicBezTo>
                  <a:pt x="505006" y="626911"/>
                  <a:pt x="465611" y="666713"/>
                  <a:pt x="465611" y="715811"/>
                </a:cubicBezTo>
                <a:cubicBezTo>
                  <a:pt x="465611" y="764909"/>
                  <a:pt x="505006" y="804711"/>
                  <a:pt x="553601" y="804711"/>
                </a:cubicBezTo>
                <a:cubicBezTo>
                  <a:pt x="602197" y="804711"/>
                  <a:pt x="641591" y="764909"/>
                  <a:pt x="641591" y="715811"/>
                </a:cubicBezTo>
                <a:cubicBezTo>
                  <a:pt x="641591" y="666713"/>
                  <a:pt x="602197" y="626911"/>
                  <a:pt x="553601" y="626911"/>
                </a:cubicBezTo>
                <a:close/>
                <a:moveTo>
                  <a:pt x="0" y="0"/>
                </a:moveTo>
                <a:lnTo>
                  <a:pt x="3096000" y="0"/>
                </a:lnTo>
                <a:lnTo>
                  <a:pt x="3096000" y="561169"/>
                </a:lnTo>
                <a:lnTo>
                  <a:pt x="2902414" y="673449"/>
                </a:lnTo>
                <a:lnTo>
                  <a:pt x="2888734" y="652949"/>
                </a:lnTo>
                <a:cubicBezTo>
                  <a:pt x="2872811" y="636862"/>
                  <a:pt x="2850813" y="626911"/>
                  <a:pt x="2826515" y="626911"/>
                </a:cubicBezTo>
                <a:cubicBezTo>
                  <a:pt x="2777920" y="626911"/>
                  <a:pt x="2738525" y="666713"/>
                  <a:pt x="2738525" y="715811"/>
                </a:cubicBezTo>
                <a:cubicBezTo>
                  <a:pt x="2738525" y="764909"/>
                  <a:pt x="2777920" y="804711"/>
                  <a:pt x="2826515" y="804711"/>
                </a:cubicBezTo>
                <a:cubicBezTo>
                  <a:pt x="2850813" y="804711"/>
                  <a:pt x="2872811" y="794761"/>
                  <a:pt x="2888734" y="778673"/>
                </a:cubicBezTo>
                <a:lnTo>
                  <a:pt x="2906851" y="751524"/>
                </a:lnTo>
                <a:lnTo>
                  <a:pt x="3096000" y="861231"/>
                </a:lnTo>
                <a:lnTo>
                  <a:pt x="3096000" y="3744000"/>
                </a:lnTo>
                <a:lnTo>
                  <a:pt x="0" y="3744000"/>
                </a:lnTo>
                <a:lnTo>
                  <a:pt x="0" y="861231"/>
                </a:lnTo>
                <a:lnTo>
                  <a:pt x="189151" y="751524"/>
                </a:lnTo>
                <a:lnTo>
                  <a:pt x="207269" y="778673"/>
                </a:lnTo>
                <a:cubicBezTo>
                  <a:pt x="223192" y="794761"/>
                  <a:pt x="245189" y="804711"/>
                  <a:pt x="269487" y="804711"/>
                </a:cubicBezTo>
                <a:cubicBezTo>
                  <a:pt x="318082" y="804711"/>
                  <a:pt x="357477" y="764909"/>
                  <a:pt x="357477" y="715811"/>
                </a:cubicBezTo>
                <a:cubicBezTo>
                  <a:pt x="357477" y="666713"/>
                  <a:pt x="318082" y="626911"/>
                  <a:pt x="269487" y="626911"/>
                </a:cubicBezTo>
                <a:cubicBezTo>
                  <a:pt x="245189" y="626911"/>
                  <a:pt x="223192" y="636862"/>
                  <a:pt x="207269" y="652949"/>
                </a:cubicBezTo>
                <a:lnTo>
                  <a:pt x="193588" y="673450"/>
                </a:lnTo>
                <a:lnTo>
                  <a:pt x="0" y="561169"/>
                </a:lnTo>
                <a:close/>
              </a:path>
            </a:pathLst>
          </a:custGeom>
          <a:solidFill>
            <a:srgbClr val="AF5E21"/>
          </a:solidFill>
          <a:ln w="12700">
            <a:gradFill>
              <a:gsLst>
                <a:gs pos="0">
                  <a:schemeClr val="accent1">
                    <a:lumMod val="8000"/>
                    <a:lumOff val="92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3000000" scaled="0"/>
            </a:gradFill>
          </a:ln>
          <a:effectLst>
            <a:outerShdw dist="114300" dir="2700000" algn="t" rotWithShape="0">
              <a:schemeClr val="tx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rIns="252000" rtlCol="0" anchor="ctr">
            <a:noAutofit/>
          </a:bodyPr>
          <a:lstStyle/>
          <a:p>
            <a:pPr algn="ctr"/>
            <a:endParaRPr lang="ru-RU" sz="2400" b="1" spc="-1" dirty="0">
              <a:solidFill>
                <a:srgbClr val="FFFFFF"/>
              </a:solidFill>
              <a:ea typeface="Trebuchet MS"/>
            </a:endParaRPr>
          </a:p>
          <a:p>
            <a:pPr algn="ctr"/>
            <a:r>
              <a:rPr lang="ru-RU" sz="2400" b="1" spc="-1" dirty="0">
                <a:solidFill>
                  <a:srgbClr val="FFFFFF"/>
                </a:solidFill>
                <a:ea typeface="Trebuchet MS"/>
              </a:rPr>
              <a:t>Реклама: правда и ложь, разум и чувства, желания и возможности</a:t>
            </a: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DDD1EFDE-9F6B-7CCF-917B-9D41DB673D19}"/>
              </a:ext>
            </a:extLst>
          </p:cNvPr>
          <p:cNvSpPr/>
          <p:nvPr/>
        </p:nvSpPr>
        <p:spPr>
          <a:xfrm>
            <a:off x="621474" y="2626303"/>
            <a:ext cx="2092600" cy="3214914"/>
          </a:xfrm>
          <a:custGeom>
            <a:avLst/>
            <a:gdLst>
              <a:gd name="connsiteX0" fmla="*/ 2541201 w 3096000"/>
              <a:gd name="connsiteY0" fmla="*/ 626911 h 3744000"/>
              <a:gd name="connsiteX1" fmla="*/ 2453211 w 3096000"/>
              <a:gd name="connsiteY1" fmla="*/ 715811 h 3744000"/>
              <a:gd name="connsiteX2" fmla="*/ 2541201 w 3096000"/>
              <a:gd name="connsiteY2" fmla="*/ 804711 h 3744000"/>
              <a:gd name="connsiteX3" fmla="*/ 2629191 w 3096000"/>
              <a:gd name="connsiteY3" fmla="*/ 715811 h 3744000"/>
              <a:gd name="connsiteX4" fmla="*/ 2541201 w 3096000"/>
              <a:gd name="connsiteY4" fmla="*/ 626911 h 3744000"/>
              <a:gd name="connsiteX5" fmla="*/ 2257087 w 3096000"/>
              <a:gd name="connsiteY5" fmla="*/ 626911 h 3744000"/>
              <a:gd name="connsiteX6" fmla="*/ 2169097 w 3096000"/>
              <a:gd name="connsiteY6" fmla="*/ 715811 h 3744000"/>
              <a:gd name="connsiteX7" fmla="*/ 2257087 w 3096000"/>
              <a:gd name="connsiteY7" fmla="*/ 804711 h 3744000"/>
              <a:gd name="connsiteX8" fmla="*/ 2345077 w 3096000"/>
              <a:gd name="connsiteY8" fmla="*/ 715811 h 3744000"/>
              <a:gd name="connsiteX9" fmla="*/ 2257087 w 3096000"/>
              <a:gd name="connsiteY9" fmla="*/ 626911 h 3744000"/>
              <a:gd name="connsiteX10" fmla="*/ 1972972 w 3096000"/>
              <a:gd name="connsiteY10" fmla="*/ 626911 h 3744000"/>
              <a:gd name="connsiteX11" fmla="*/ 1884982 w 3096000"/>
              <a:gd name="connsiteY11" fmla="*/ 715811 h 3744000"/>
              <a:gd name="connsiteX12" fmla="*/ 1972972 w 3096000"/>
              <a:gd name="connsiteY12" fmla="*/ 804711 h 3744000"/>
              <a:gd name="connsiteX13" fmla="*/ 2060962 w 3096000"/>
              <a:gd name="connsiteY13" fmla="*/ 715811 h 3744000"/>
              <a:gd name="connsiteX14" fmla="*/ 1972972 w 3096000"/>
              <a:gd name="connsiteY14" fmla="*/ 626911 h 3744000"/>
              <a:gd name="connsiteX15" fmla="*/ 1688858 w 3096000"/>
              <a:gd name="connsiteY15" fmla="*/ 626911 h 3744000"/>
              <a:gd name="connsiteX16" fmla="*/ 1600868 w 3096000"/>
              <a:gd name="connsiteY16" fmla="*/ 715811 h 3744000"/>
              <a:gd name="connsiteX17" fmla="*/ 1688858 w 3096000"/>
              <a:gd name="connsiteY17" fmla="*/ 804711 h 3744000"/>
              <a:gd name="connsiteX18" fmla="*/ 1776848 w 3096000"/>
              <a:gd name="connsiteY18" fmla="*/ 715811 h 3744000"/>
              <a:gd name="connsiteX19" fmla="*/ 1688858 w 3096000"/>
              <a:gd name="connsiteY19" fmla="*/ 626911 h 3744000"/>
              <a:gd name="connsiteX20" fmla="*/ 1404744 w 3096000"/>
              <a:gd name="connsiteY20" fmla="*/ 626911 h 3744000"/>
              <a:gd name="connsiteX21" fmla="*/ 1316754 w 3096000"/>
              <a:gd name="connsiteY21" fmla="*/ 715811 h 3744000"/>
              <a:gd name="connsiteX22" fmla="*/ 1404744 w 3096000"/>
              <a:gd name="connsiteY22" fmla="*/ 804711 h 3744000"/>
              <a:gd name="connsiteX23" fmla="*/ 1492734 w 3096000"/>
              <a:gd name="connsiteY23" fmla="*/ 715811 h 3744000"/>
              <a:gd name="connsiteX24" fmla="*/ 1404744 w 3096000"/>
              <a:gd name="connsiteY24" fmla="*/ 626911 h 3744000"/>
              <a:gd name="connsiteX25" fmla="*/ 1120629 w 3096000"/>
              <a:gd name="connsiteY25" fmla="*/ 626911 h 3744000"/>
              <a:gd name="connsiteX26" fmla="*/ 1032640 w 3096000"/>
              <a:gd name="connsiteY26" fmla="*/ 715811 h 3744000"/>
              <a:gd name="connsiteX27" fmla="*/ 1120629 w 3096000"/>
              <a:gd name="connsiteY27" fmla="*/ 804711 h 3744000"/>
              <a:gd name="connsiteX28" fmla="*/ 1208619 w 3096000"/>
              <a:gd name="connsiteY28" fmla="*/ 715811 h 3744000"/>
              <a:gd name="connsiteX29" fmla="*/ 1120629 w 3096000"/>
              <a:gd name="connsiteY29" fmla="*/ 626911 h 3744000"/>
              <a:gd name="connsiteX30" fmla="*/ 836515 w 3096000"/>
              <a:gd name="connsiteY30" fmla="*/ 626911 h 3744000"/>
              <a:gd name="connsiteX31" fmla="*/ 748525 w 3096000"/>
              <a:gd name="connsiteY31" fmla="*/ 715811 h 3744000"/>
              <a:gd name="connsiteX32" fmla="*/ 836515 w 3096000"/>
              <a:gd name="connsiteY32" fmla="*/ 804711 h 3744000"/>
              <a:gd name="connsiteX33" fmla="*/ 924505 w 3096000"/>
              <a:gd name="connsiteY33" fmla="*/ 715811 h 3744000"/>
              <a:gd name="connsiteX34" fmla="*/ 836515 w 3096000"/>
              <a:gd name="connsiteY34" fmla="*/ 626911 h 3744000"/>
              <a:gd name="connsiteX35" fmla="*/ 552401 w 3096000"/>
              <a:gd name="connsiteY35" fmla="*/ 626911 h 3744000"/>
              <a:gd name="connsiteX36" fmla="*/ 464411 w 3096000"/>
              <a:gd name="connsiteY36" fmla="*/ 715811 h 3744000"/>
              <a:gd name="connsiteX37" fmla="*/ 552401 w 3096000"/>
              <a:gd name="connsiteY37" fmla="*/ 804711 h 3744000"/>
              <a:gd name="connsiteX38" fmla="*/ 640391 w 3096000"/>
              <a:gd name="connsiteY38" fmla="*/ 715811 h 3744000"/>
              <a:gd name="connsiteX39" fmla="*/ 552401 w 3096000"/>
              <a:gd name="connsiteY39" fmla="*/ 626911 h 3744000"/>
              <a:gd name="connsiteX40" fmla="*/ 0 w 3096000"/>
              <a:gd name="connsiteY40" fmla="*/ 0 h 3744000"/>
              <a:gd name="connsiteX41" fmla="*/ 3096000 w 3096000"/>
              <a:gd name="connsiteY41" fmla="*/ 0 h 3744000"/>
              <a:gd name="connsiteX42" fmla="*/ 3096000 w 3096000"/>
              <a:gd name="connsiteY42" fmla="*/ 561169 h 3744000"/>
              <a:gd name="connsiteX43" fmla="*/ 2901549 w 3096000"/>
              <a:gd name="connsiteY43" fmla="*/ 673951 h 3744000"/>
              <a:gd name="connsiteX44" fmla="*/ 2887534 w 3096000"/>
              <a:gd name="connsiteY44" fmla="*/ 652949 h 3744000"/>
              <a:gd name="connsiteX45" fmla="*/ 2825315 w 3096000"/>
              <a:gd name="connsiteY45" fmla="*/ 626911 h 3744000"/>
              <a:gd name="connsiteX46" fmla="*/ 2737325 w 3096000"/>
              <a:gd name="connsiteY46" fmla="*/ 715811 h 3744000"/>
              <a:gd name="connsiteX47" fmla="*/ 2825315 w 3096000"/>
              <a:gd name="connsiteY47" fmla="*/ 804711 h 3744000"/>
              <a:gd name="connsiteX48" fmla="*/ 2887534 w 3096000"/>
              <a:gd name="connsiteY48" fmla="*/ 778673 h 3744000"/>
              <a:gd name="connsiteX49" fmla="*/ 2905985 w 3096000"/>
              <a:gd name="connsiteY49" fmla="*/ 751023 h 3744000"/>
              <a:gd name="connsiteX50" fmla="*/ 3096000 w 3096000"/>
              <a:gd name="connsiteY50" fmla="*/ 861231 h 3744000"/>
              <a:gd name="connsiteX51" fmla="*/ 3096000 w 3096000"/>
              <a:gd name="connsiteY51" fmla="*/ 3744000 h 3744000"/>
              <a:gd name="connsiteX52" fmla="*/ 0 w 3096000"/>
              <a:gd name="connsiteY52" fmla="*/ 3744000 h 3744000"/>
              <a:gd name="connsiteX53" fmla="*/ 0 w 3096000"/>
              <a:gd name="connsiteY53" fmla="*/ 861231 h 3744000"/>
              <a:gd name="connsiteX54" fmla="*/ 188286 w 3096000"/>
              <a:gd name="connsiteY54" fmla="*/ 752025 h 3744000"/>
              <a:gd name="connsiteX55" fmla="*/ 206068 w 3096000"/>
              <a:gd name="connsiteY55" fmla="*/ 778673 h 3744000"/>
              <a:gd name="connsiteX56" fmla="*/ 268286 w 3096000"/>
              <a:gd name="connsiteY56" fmla="*/ 804711 h 3744000"/>
              <a:gd name="connsiteX57" fmla="*/ 356277 w 3096000"/>
              <a:gd name="connsiteY57" fmla="*/ 715811 h 3744000"/>
              <a:gd name="connsiteX58" fmla="*/ 268286 w 3096000"/>
              <a:gd name="connsiteY58" fmla="*/ 626911 h 3744000"/>
              <a:gd name="connsiteX59" fmla="*/ 206068 w 3096000"/>
              <a:gd name="connsiteY59" fmla="*/ 652949 h 3744000"/>
              <a:gd name="connsiteX60" fmla="*/ 192723 w 3096000"/>
              <a:gd name="connsiteY60" fmla="*/ 672948 h 3744000"/>
              <a:gd name="connsiteX61" fmla="*/ 0 w 3096000"/>
              <a:gd name="connsiteY61" fmla="*/ 561169 h 37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096000" h="3744000">
                <a:moveTo>
                  <a:pt x="2541201" y="626911"/>
                </a:moveTo>
                <a:cubicBezTo>
                  <a:pt x="2492606" y="626911"/>
                  <a:pt x="2453211" y="666713"/>
                  <a:pt x="2453211" y="715811"/>
                </a:cubicBezTo>
                <a:cubicBezTo>
                  <a:pt x="2453211" y="764909"/>
                  <a:pt x="2492606" y="804711"/>
                  <a:pt x="2541201" y="804711"/>
                </a:cubicBezTo>
                <a:cubicBezTo>
                  <a:pt x="2589797" y="804711"/>
                  <a:pt x="2629191" y="764909"/>
                  <a:pt x="2629191" y="715811"/>
                </a:cubicBezTo>
                <a:cubicBezTo>
                  <a:pt x="2629191" y="666713"/>
                  <a:pt x="2589797" y="626911"/>
                  <a:pt x="2541201" y="626911"/>
                </a:cubicBezTo>
                <a:close/>
                <a:moveTo>
                  <a:pt x="2257087" y="626911"/>
                </a:moveTo>
                <a:cubicBezTo>
                  <a:pt x="2208491" y="626911"/>
                  <a:pt x="2169097" y="666713"/>
                  <a:pt x="2169097" y="715811"/>
                </a:cubicBezTo>
                <a:cubicBezTo>
                  <a:pt x="2169097" y="764909"/>
                  <a:pt x="2208491" y="804711"/>
                  <a:pt x="2257087" y="804711"/>
                </a:cubicBezTo>
                <a:cubicBezTo>
                  <a:pt x="2305682" y="804711"/>
                  <a:pt x="2345077" y="764909"/>
                  <a:pt x="2345077" y="715811"/>
                </a:cubicBezTo>
                <a:cubicBezTo>
                  <a:pt x="2345077" y="666713"/>
                  <a:pt x="2305682" y="626911"/>
                  <a:pt x="2257087" y="626911"/>
                </a:cubicBezTo>
                <a:close/>
                <a:moveTo>
                  <a:pt x="1972972" y="626911"/>
                </a:moveTo>
                <a:cubicBezTo>
                  <a:pt x="1924377" y="626911"/>
                  <a:pt x="1884982" y="666713"/>
                  <a:pt x="1884982" y="715811"/>
                </a:cubicBezTo>
                <a:cubicBezTo>
                  <a:pt x="1884982" y="764909"/>
                  <a:pt x="1924377" y="804711"/>
                  <a:pt x="1972972" y="804711"/>
                </a:cubicBezTo>
                <a:cubicBezTo>
                  <a:pt x="2021568" y="804711"/>
                  <a:pt x="2060962" y="764909"/>
                  <a:pt x="2060962" y="715811"/>
                </a:cubicBezTo>
                <a:cubicBezTo>
                  <a:pt x="2060962" y="666713"/>
                  <a:pt x="2021568" y="626911"/>
                  <a:pt x="1972972" y="626911"/>
                </a:cubicBezTo>
                <a:close/>
                <a:moveTo>
                  <a:pt x="1688858" y="626911"/>
                </a:moveTo>
                <a:cubicBezTo>
                  <a:pt x="1640263" y="626911"/>
                  <a:pt x="1600868" y="666713"/>
                  <a:pt x="1600868" y="715811"/>
                </a:cubicBezTo>
                <a:cubicBezTo>
                  <a:pt x="1600868" y="764909"/>
                  <a:pt x="1640263" y="804711"/>
                  <a:pt x="1688858" y="804711"/>
                </a:cubicBezTo>
                <a:cubicBezTo>
                  <a:pt x="1737453" y="804711"/>
                  <a:pt x="1776848" y="764909"/>
                  <a:pt x="1776848" y="715811"/>
                </a:cubicBezTo>
                <a:cubicBezTo>
                  <a:pt x="1776848" y="666713"/>
                  <a:pt x="1737453" y="626911"/>
                  <a:pt x="1688858" y="626911"/>
                </a:cubicBezTo>
                <a:close/>
                <a:moveTo>
                  <a:pt x="1404744" y="626911"/>
                </a:moveTo>
                <a:cubicBezTo>
                  <a:pt x="1356148" y="626911"/>
                  <a:pt x="1316754" y="666713"/>
                  <a:pt x="1316754" y="715811"/>
                </a:cubicBezTo>
                <a:cubicBezTo>
                  <a:pt x="1316754" y="764909"/>
                  <a:pt x="1356148" y="804711"/>
                  <a:pt x="1404744" y="804711"/>
                </a:cubicBezTo>
                <a:cubicBezTo>
                  <a:pt x="1453339" y="804711"/>
                  <a:pt x="1492734" y="764909"/>
                  <a:pt x="1492734" y="715811"/>
                </a:cubicBezTo>
                <a:cubicBezTo>
                  <a:pt x="1492734" y="666713"/>
                  <a:pt x="1453339" y="626911"/>
                  <a:pt x="1404744" y="626911"/>
                </a:cubicBezTo>
                <a:close/>
                <a:moveTo>
                  <a:pt x="1120629" y="626911"/>
                </a:moveTo>
                <a:cubicBezTo>
                  <a:pt x="1072034" y="626911"/>
                  <a:pt x="1032640" y="666713"/>
                  <a:pt x="1032640" y="715811"/>
                </a:cubicBezTo>
                <a:cubicBezTo>
                  <a:pt x="1032640" y="764909"/>
                  <a:pt x="1072034" y="804711"/>
                  <a:pt x="1120629" y="804711"/>
                </a:cubicBezTo>
                <a:cubicBezTo>
                  <a:pt x="1169225" y="804711"/>
                  <a:pt x="1208619" y="764909"/>
                  <a:pt x="1208619" y="715811"/>
                </a:cubicBezTo>
                <a:cubicBezTo>
                  <a:pt x="1208619" y="666713"/>
                  <a:pt x="1169225" y="626911"/>
                  <a:pt x="1120629" y="626911"/>
                </a:cubicBezTo>
                <a:close/>
                <a:moveTo>
                  <a:pt x="836515" y="626911"/>
                </a:moveTo>
                <a:cubicBezTo>
                  <a:pt x="787920" y="626911"/>
                  <a:pt x="748525" y="666713"/>
                  <a:pt x="748525" y="715811"/>
                </a:cubicBezTo>
                <a:cubicBezTo>
                  <a:pt x="748525" y="764909"/>
                  <a:pt x="787920" y="804711"/>
                  <a:pt x="836515" y="804711"/>
                </a:cubicBezTo>
                <a:cubicBezTo>
                  <a:pt x="885111" y="804711"/>
                  <a:pt x="924505" y="764909"/>
                  <a:pt x="924505" y="715811"/>
                </a:cubicBezTo>
                <a:cubicBezTo>
                  <a:pt x="924505" y="666713"/>
                  <a:pt x="885111" y="626911"/>
                  <a:pt x="836515" y="626911"/>
                </a:cubicBezTo>
                <a:close/>
                <a:moveTo>
                  <a:pt x="552401" y="626911"/>
                </a:moveTo>
                <a:cubicBezTo>
                  <a:pt x="503806" y="626911"/>
                  <a:pt x="464411" y="666713"/>
                  <a:pt x="464411" y="715811"/>
                </a:cubicBezTo>
                <a:cubicBezTo>
                  <a:pt x="464411" y="764909"/>
                  <a:pt x="503806" y="804711"/>
                  <a:pt x="552401" y="804711"/>
                </a:cubicBezTo>
                <a:cubicBezTo>
                  <a:pt x="600997" y="804711"/>
                  <a:pt x="640391" y="764909"/>
                  <a:pt x="640391" y="715811"/>
                </a:cubicBezTo>
                <a:cubicBezTo>
                  <a:pt x="640391" y="666713"/>
                  <a:pt x="600997" y="626911"/>
                  <a:pt x="552401" y="626911"/>
                </a:cubicBezTo>
                <a:close/>
                <a:moveTo>
                  <a:pt x="0" y="0"/>
                </a:moveTo>
                <a:lnTo>
                  <a:pt x="3096000" y="0"/>
                </a:lnTo>
                <a:lnTo>
                  <a:pt x="3096000" y="561169"/>
                </a:lnTo>
                <a:lnTo>
                  <a:pt x="2901549" y="673951"/>
                </a:lnTo>
                <a:lnTo>
                  <a:pt x="2887534" y="652949"/>
                </a:lnTo>
                <a:cubicBezTo>
                  <a:pt x="2871611" y="636862"/>
                  <a:pt x="2849613" y="626911"/>
                  <a:pt x="2825315" y="626911"/>
                </a:cubicBezTo>
                <a:cubicBezTo>
                  <a:pt x="2776720" y="626911"/>
                  <a:pt x="2737325" y="666713"/>
                  <a:pt x="2737325" y="715811"/>
                </a:cubicBezTo>
                <a:cubicBezTo>
                  <a:pt x="2737325" y="764909"/>
                  <a:pt x="2776720" y="804711"/>
                  <a:pt x="2825315" y="804711"/>
                </a:cubicBezTo>
                <a:cubicBezTo>
                  <a:pt x="2849613" y="804711"/>
                  <a:pt x="2871611" y="794761"/>
                  <a:pt x="2887534" y="778673"/>
                </a:cubicBezTo>
                <a:lnTo>
                  <a:pt x="2905985" y="751023"/>
                </a:lnTo>
                <a:lnTo>
                  <a:pt x="3096000" y="861231"/>
                </a:lnTo>
                <a:lnTo>
                  <a:pt x="3096000" y="3744000"/>
                </a:lnTo>
                <a:lnTo>
                  <a:pt x="0" y="3744000"/>
                </a:lnTo>
                <a:lnTo>
                  <a:pt x="0" y="861231"/>
                </a:lnTo>
                <a:lnTo>
                  <a:pt x="188286" y="752025"/>
                </a:lnTo>
                <a:lnTo>
                  <a:pt x="206068" y="778673"/>
                </a:lnTo>
                <a:cubicBezTo>
                  <a:pt x="221991" y="794761"/>
                  <a:pt x="243989" y="804711"/>
                  <a:pt x="268286" y="804711"/>
                </a:cubicBezTo>
                <a:cubicBezTo>
                  <a:pt x="316882" y="804711"/>
                  <a:pt x="356277" y="764909"/>
                  <a:pt x="356277" y="715811"/>
                </a:cubicBezTo>
                <a:cubicBezTo>
                  <a:pt x="356277" y="666713"/>
                  <a:pt x="316882" y="626911"/>
                  <a:pt x="268286" y="626911"/>
                </a:cubicBezTo>
                <a:cubicBezTo>
                  <a:pt x="243989" y="626911"/>
                  <a:pt x="221991" y="636862"/>
                  <a:pt x="206068" y="652949"/>
                </a:cubicBezTo>
                <a:lnTo>
                  <a:pt x="192723" y="672948"/>
                </a:lnTo>
                <a:lnTo>
                  <a:pt x="0" y="561169"/>
                </a:lnTo>
                <a:close/>
              </a:path>
            </a:pathLst>
          </a:custGeom>
          <a:solidFill>
            <a:srgbClr val="4C6D6C"/>
          </a:solidFill>
          <a:ln w="12700">
            <a:gradFill>
              <a:gsLst>
                <a:gs pos="0">
                  <a:schemeClr val="accent1">
                    <a:lumMod val="8000"/>
                    <a:lumOff val="92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3000000" scaled="0"/>
            </a:gradFill>
          </a:ln>
          <a:effectLst>
            <a:outerShdw dist="114300" dir="2700000" algn="t" rotWithShape="0">
              <a:schemeClr val="tx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rIns="252000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2800" b="1" spc="-1" dirty="0">
                <a:solidFill>
                  <a:srgbClr val="FFFFFF"/>
                </a:solidFill>
                <a:ea typeface="Trebuchet MS"/>
              </a:rPr>
              <a:t>Труд и продукт (товар)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8D7E2B-E089-D603-6B8E-C29E459CAC4F}"/>
              </a:ext>
            </a:extLst>
          </p:cNvPr>
          <p:cNvSpPr txBox="1"/>
          <p:nvPr/>
        </p:nvSpPr>
        <p:spPr>
          <a:xfrm>
            <a:off x="8191500" y="2565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</a:rPr>
              <a:t>ЗАГОЛОВОК</a:t>
            </a: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3CA6CC3F-0CB3-4DED-9478-481CE0A186B5}"/>
              </a:ext>
            </a:extLst>
          </p:cNvPr>
          <p:cNvSpPr/>
          <p:nvPr/>
        </p:nvSpPr>
        <p:spPr>
          <a:xfrm>
            <a:off x="9036280" y="2670878"/>
            <a:ext cx="2485923" cy="3214914"/>
          </a:xfrm>
          <a:custGeom>
            <a:avLst/>
            <a:gdLst>
              <a:gd name="connsiteX0" fmla="*/ 2542401 w 3096000"/>
              <a:gd name="connsiteY0" fmla="*/ 626911 h 3744000"/>
              <a:gd name="connsiteX1" fmla="*/ 2454411 w 3096000"/>
              <a:gd name="connsiteY1" fmla="*/ 715811 h 3744000"/>
              <a:gd name="connsiteX2" fmla="*/ 2542401 w 3096000"/>
              <a:gd name="connsiteY2" fmla="*/ 804711 h 3744000"/>
              <a:gd name="connsiteX3" fmla="*/ 2630391 w 3096000"/>
              <a:gd name="connsiteY3" fmla="*/ 715811 h 3744000"/>
              <a:gd name="connsiteX4" fmla="*/ 2542401 w 3096000"/>
              <a:gd name="connsiteY4" fmla="*/ 626911 h 3744000"/>
              <a:gd name="connsiteX5" fmla="*/ 2258287 w 3096000"/>
              <a:gd name="connsiteY5" fmla="*/ 626911 h 3744000"/>
              <a:gd name="connsiteX6" fmla="*/ 2170297 w 3096000"/>
              <a:gd name="connsiteY6" fmla="*/ 715811 h 3744000"/>
              <a:gd name="connsiteX7" fmla="*/ 2258287 w 3096000"/>
              <a:gd name="connsiteY7" fmla="*/ 804711 h 3744000"/>
              <a:gd name="connsiteX8" fmla="*/ 2346277 w 3096000"/>
              <a:gd name="connsiteY8" fmla="*/ 715811 h 3744000"/>
              <a:gd name="connsiteX9" fmla="*/ 2258287 w 3096000"/>
              <a:gd name="connsiteY9" fmla="*/ 626911 h 3744000"/>
              <a:gd name="connsiteX10" fmla="*/ 1974172 w 3096000"/>
              <a:gd name="connsiteY10" fmla="*/ 626911 h 3744000"/>
              <a:gd name="connsiteX11" fmla="*/ 1886182 w 3096000"/>
              <a:gd name="connsiteY11" fmla="*/ 715811 h 3744000"/>
              <a:gd name="connsiteX12" fmla="*/ 1974172 w 3096000"/>
              <a:gd name="connsiteY12" fmla="*/ 804711 h 3744000"/>
              <a:gd name="connsiteX13" fmla="*/ 2062162 w 3096000"/>
              <a:gd name="connsiteY13" fmla="*/ 715811 h 3744000"/>
              <a:gd name="connsiteX14" fmla="*/ 1974172 w 3096000"/>
              <a:gd name="connsiteY14" fmla="*/ 626911 h 3744000"/>
              <a:gd name="connsiteX15" fmla="*/ 1690058 w 3096000"/>
              <a:gd name="connsiteY15" fmla="*/ 626911 h 3744000"/>
              <a:gd name="connsiteX16" fmla="*/ 1602068 w 3096000"/>
              <a:gd name="connsiteY16" fmla="*/ 715811 h 3744000"/>
              <a:gd name="connsiteX17" fmla="*/ 1690058 w 3096000"/>
              <a:gd name="connsiteY17" fmla="*/ 804711 h 3744000"/>
              <a:gd name="connsiteX18" fmla="*/ 1778048 w 3096000"/>
              <a:gd name="connsiteY18" fmla="*/ 715811 h 3744000"/>
              <a:gd name="connsiteX19" fmla="*/ 1690058 w 3096000"/>
              <a:gd name="connsiteY19" fmla="*/ 626911 h 3744000"/>
              <a:gd name="connsiteX20" fmla="*/ 1405944 w 3096000"/>
              <a:gd name="connsiteY20" fmla="*/ 626911 h 3744000"/>
              <a:gd name="connsiteX21" fmla="*/ 1317954 w 3096000"/>
              <a:gd name="connsiteY21" fmla="*/ 715811 h 3744000"/>
              <a:gd name="connsiteX22" fmla="*/ 1405944 w 3096000"/>
              <a:gd name="connsiteY22" fmla="*/ 804711 h 3744000"/>
              <a:gd name="connsiteX23" fmla="*/ 1493934 w 3096000"/>
              <a:gd name="connsiteY23" fmla="*/ 715811 h 3744000"/>
              <a:gd name="connsiteX24" fmla="*/ 1405944 w 3096000"/>
              <a:gd name="connsiteY24" fmla="*/ 626911 h 3744000"/>
              <a:gd name="connsiteX25" fmla="*/ 1121829 w 3096000"/>
              <a:gd name="connsiteY25" fmla="*/ 626911 h 3744000"/>
              <a:gd name="connsiteX26" fmla="*/ 1033840 w 3096000"/>
              <a:gd name="connsiteY26" fmla="*/ 715811 h 3744000"/>
              <a:gd name="connsiteX27" fmla="*/ 1121829 w 3096000"/>
              <a:gd name="connsiteY27" fmla="*/ 804711 h 3744000"/>
              <a:gd name="connsiteX28" fmla="*/ 1209819 w 3096000"/>
              <a:gd name="connsiteY28" fmla="*/ 715811 h 3744000"/>
              <a:gd name="connsiteX29" fmla="*/ 1121829 w 3096000"/>
              <a:gd name="connsiteY29" fmla="*/ 626911 h 3744000"/>
              <a:gd name="connsiteX30" fmla="*/ 837715 w 3096000"/>
              <a:gd name="connsiteY30" fmla="*/ 626911 h 3744000"/>
              <a:gd name="connsiteX31" fmla="*/ 749725 w 3096000"/>
              <a:gd name="connsiteY31" fmla="*/ 715811 h 3744000"/>
              <a:gd name="connsiteX32" fmla="*/ 837715 w 3096000"/>
              <a:gd name="connsiteY32" fmla="*/ 804711 h 3744000"/>
              <a:gd name="connsiteX33" fmla="*/ 925705 w 3096000"/>
              <a:gd name="connsiteY33" fmla="*/ 715811 h 3744000"/>
              <a:gd name="connsiteX34" fmla="*/ 837715 w 3096000"/>
              <a:gd name="connsiteY34" fmla="*/ 626911 h 3744000"/>
              <a:gd name="connsiteX35" fmla="*/ 553601 w 3096000"/>
              <a:gd name="connsiteY35" fmla="*/ 626911 h 3744000"/>
              <a:gd name="connsiteX36" fmla="*/ 465611 w 3096000"/>
              <a:gd name="connsiteY36" fmla="*/ 715811 h 3744000"/>
              <a:gd name="connsiteX37" fmla="*/ 553601 w 3096000"/>
              <a:gd name="connsiteY37" fmla="*/ 804711 h 3744000"/>
              <a:gd name="connsiteX38" fmla="*/ 641591 w 3096000"/>
              <a:gd name="connsiteY38" fmla="*/ 715811 h 3744000"/>
              <a:gd name="connsiteX39" fmla="*/ 553601 w 3096000"/>
              <a:gd name="connsiteY39" fmla="*/ 626911 h 3744000"/>
              <a:gd name="connsiteX40" fmla="*/ 0 w 3096000"/>
              <a:gd name="connsiteY40" fmla="*/ 0 h 3744000"/>
              <a:gd name="connsiteX41" fmla="*/ 3096000 w 3096000"/>
              <a:gd name="connsiteY41" fmla="*/ 0 h 3744000"/>
              <a:gd name="connsiteX42" fmla="*/ 3096000 w 3096000"/>
              <a:gd name="connsiteY42" fmla="*/ 561169 h 3744000"/>
              <a:gd name="connsiteX43" fmla="*/ 2902414 w 3096000"/>
              <a:gd name="connsiteY43" fmla="*/ 673449 h 3744000"/>
              <a:gd name="connsiteX44" fmla="*/ 2888734 w 3096000"/>
              <a:gd name="connsiteY44" fmla="*/ 652949 h 3744000"/>
              <a:gd name="connsiteX45" fmla="*/ 2826515 w 3096000"/>
              <a:gd name="connsiteY45" fmla="*/ 626911 h 3744000"/>
              <a:gd name="connsiteX46" fmla="*/ 2738525 w 3096000"/>
              <a:gd name="connsiteY46" fmla="*/ 715811 h 3744000"/>
              <a:gd name="connsiteX47" fmla="*/ 2826515 w 3096000"/>
              <a:gd name="connsiteY47" fmla="*/ 804711 h 3744000"/>
              <a:gd name="connsiteX48" fmla="*/ 2888734 w 3096000"/>
              <a:gd name="connsiteY48" fmla="*/ 778673 h 3744000"/>
              <a:gd name="connsiteX49" fmla="*/ 2906851 w 3096000"/>
              <a:gd name="connsiteY49" fmla="*/ 751524 h 3744000"/>
              <a:gd name="connsiteX50" fmla="*/ 3096000 w 3096000"/>
              <a:gd name="connsiteY50" fmla="*/ 861231 h 3744000"/>
              <a:gd name="connsiteX51" fmla="*/ 3096000 w 3096000"/>
              <a:gd name="connsiteY51" fmla="*/ 3744000 h 3744000"/>
              <a:gd name="connsiteX52" fmla="*/ 0 w 3096000"/>
              <a:gd name="connsiteY52" fmla="*/ 3744000 h 3744000"/>
              <a:gd name="connsiteX53" fmla="*/ 0 w 3096000"/>
              <a:gd name="connsiteY53" fmla="*/ 861231 h 3744000"/>
              <a:gd name="connsiteX54" fmla="*/ 189151 w 3096000"/>
              <a:gd name="connsiteY54" fmla="*/ 751524 h 3744000"/>
              <a:gd name="connsiteX55" fmla="*/ 207269 w 3096000"/>
              <a:gd name="connsiteY55" fmla="*/ 778673 h 3744000"/>
              <a:gd name="connsiteX56" fmla="*/ 269487 w 3096000"/>
              <a:gd name="connsiteY56" fmla="*/ 804711 h 3744000"/>
              <a:gd name="connsiteX57" fmla="*/ 357477 w 3096000"/>
              <a:gd name="connsiteY57" fmla="*/ 715811 h 3744000"/>
              <a:gd name="connsiteX58" fmla="*/ 269487 w 3096000"/>
              <a:gd name="connsiteY58" fmla="*/ 626911 h 3744000"/>
              <a:gd name="connsiteX59" fmla="*/ 207269 w 3096000"/>
              <a:gd name="connsiteY59" fmla="*/ 652949 h 3744000"/>
              <a:gd name="connsiteX60" fmla="*/ 193588 w 3096000"/>
              <a:gd name="connsiteY60" fmla="*/ 673450 h 3744000"/>
              <a:gd name="connsiteX61" fmla="*/ 0 w 3096000"/>
              <a:gd name="connsiteY61" fmla="*/ 561169 h 37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096000" h="3744000">
                <a:moveTo>
                  <a:pt x="2542401" y="626911"/>
                </a:moveTo>
                <a:cubicBezTo>
                  <a:pt x="2493806" y="626911"/>
                  <a:pt x="2454411" y="666713"/>
                  <a:pt x="2454411" y="715811"/>
                </a:cubicBezTo>
                <a:cubicBezTo>
                  <a:pt x="2454411" y="764909"/>
                  <a:pt x="2493806" y="804711"/>
                  <a:pt x="2542401" y="804711"/>
                </a:cubicBezTo>
                <a:cubicBezTo>
                  <a:pt x="2590997" y="804711"/>
                  <a:pt x="2630391" y="764909"/>
                  <a:pt x="2630391" y="715811"/>
                </a:cubicBezTo>
                <a:cubicBezTo>
                  <a:pt x="2630391" y="666713"/>
                  <a:pt x="2590997" y="626911"/>
                  <a:pt x="2542401" y="626911"/>
                </a:cubicBezTo>
                <a:close/>
                <a:moveTo>
                  <a:pt x="2258287" y="626911"/>
                </a:moveTo>
                <a:cubicBezTo>
                  <a:pt x="2209691" y="626911"/>
                  <a:pt x="2170297" y="666713"/>
                  <a:pt x="2170297" y="715811"/>
                </a:cubicBezTo>
                <a:cubicBezTo>
                  <a:pt x="2170297" y="764909"/>
                  <a:pt x="2209691" y="804711"/>
                  <a:pt x="2258287" y="804711"/>
                </a:cubicBezTo>
                <a:cubicBezTo>
                  <a:pt x="2306882" y="804711"/>
                  <a:pt x="2346277" y="764909"/>
                  <a:pt x="2346277" y="715811"/>
                </a:cubicBezTo>
                <a:cubicBezTo>
                  <a:pt x="2346277" y="666713"/>
                  <a:pt x="2306882" y="626911"/>
                  <a:pt x="2258287" y="626911"/>
                </a:cubicBezTo>
                <a:close/>
                <a:moveTo>
                  <a:pt x="1974172" y="626911"/>
                </a:moveTo>
                <a:cubicBezTo>
                  <a:pt x="1925577" y="626911"/>
                  <a:pt x="1886182" y="666713"/>
                  <a:pt x="1886182" y="715811"/>
                </a:cubicBezTo>
                <a:cubicBezTo>
                  <a:pt x="1886182" y="764909"/>
                  <a:pt x="1925577" y="804711"/>
                  <a:pt x="1974172" y="804711"/>
                </a:cubicBezTo>
                <a:cubicBezTo>
                  <a:pt x="2022768" y="804711"/>
                  <a:pt x="2062162" y="764909"/>
                  <a:pt x="2062162" y="715811"/>
                </a:cubicBezTo>
                <a:cubicBezTo>
                  <a:pt x="2062162" y="666713"/>
                  <a:pt x="2022768" y="626911"/>
                  <a:pt x="1974172" y="626911"/>
                </a:cubicBezTo>
                <a:close/>
                <a:moveTo>
                  <a:pt x="1690058" y="626911"/>
                </a:moveTo>
                <a:cubicBezTo>
                  <a:pt x="1641463" y="626911"/>
                  <a:pt x="1602068" y="666713"/>
                  <a:pt x="1602068" y="715811"/>
                </a:cubicBezTo>
                <a:cubicBezTo>
                  <a:pt x="1602068" y="764909"/>
                  <a:pt x="1641463" y="804711"/>
                  <a:pt x="1690058" y="804711"/>
                </a:cubicBezTo>
                <a:cubicBezTo>
                  <a:pt x="1738653" y="804711"/>
                  <a:pt x="1778048" y="764909"/>
                  <a:pt x="1778048" y="715811"/>
                </a:cubicBezTo>
                <a:cubicBezTo>
                  <a:pt x="1778048" y="666713"/>
                  <a:pt x="1738653" y="626911"/>
                  <a:pt x="1690058" y="626911"/>
                </a:cubicBezTo>
                <a:close/>
                <a:moveTo>
                  <a:pt x="1405944" y="626911"/>
                </a:moveTo>
                <a:cubicBezTo>
                  <a:pt x="1357348" y="626911"/>
                  <a:pt x="1317954" y="666713"/>
                  <a:pt x="1317954" y="715811"/>
                </a:cubicBezTo>
                <a:cubicBezTo>
                  <a:pt x="1317954" y="764909"/>
                  <a:pt x="1357348" y="804711"/>
                  <a:pt x="1405944" y="804711"/>
                </a:cubicBezTo>
                <a:cubicBezTo>
                  <a:pt x="1454539" y="804711"/>
                  <a:pt x="1493934" y="764909"/>
                  <a:pt x="1493934" y="715811"/>
                </a:cubicBezTo>
                <a:cubicBezTo>
                  <a:pt x="1493934" y="666713"/>
                  <a:pt x="1454539" y="626911"/>
                  <a:pt x="1405944" y="626911"/>
                </a:cubicBezTo>
                <a:close/>
                <a:moveTo>
                  <a:pt x="1121829" y="626911"/>
                </a:moveTo>
                <a:cubicBezTo>
                  <a:pt x="1073234" y="626911"/>
                  <a:pt x="1033840" y="666713"/>
                  <a:pt x="1033840" y="715811"/>
                </a:cubicBezTo>
                <a:cubicBezTo>
                  <a:pt x="1033840" y="764909"/>
                  <a:pt x="1073234" y="804711"/>
                  <a:pt x="1121829" y="804711"/>
                </a:cubicBezTo>
                <a:cubicBezTo>
                  <a:pt x="1170425" y="804711"/>
                  <a:pt x="1209819" y="764909"/>
                  <a:pt x="1209819" y="715811"/>
                </a:cubicBezTo>
                <a:cubicBezTo>
                  <a:pt x="1209819" y="666713"/>
                  <a:pt x="1170425" y="626911"/>
                  <a:pt x="1121829" y="626911"/>
                </a:cubicBezTo>
                <a:close/>
                <a:moveTo>
                  <a:pt x="837715" y="626911"/>
                </a:moveTo>
                <a:cubicBezTo>
                  <a:pt x="789120" y="626911"/>
                  <a:pt x="749725" y="666713"/>
                  <a:pt x="749725" y="715811"/>
                </a:cubicBezTo>
                <a:cubicBezTo>
                  <a:pt x="749725" y="764909"/>
                  <a:pt x="789120" y="804711"/>
                  <a:pt x="837715" y="804711"/>
                </a:cubicBezTo>
                <a:cubicBezTo>
                  <a:pt x="886311" y="804711"/>
                  <a:pt x="925705" y="764909"/>
                  <a:pt x="925705" y="715811"/>
                </a:cubicBezTo>
                <a:cubicBezTo>
                  <a:pt x="925705" y="666713"/>
                  <a:pt x="886311" y="626911"/>
                  <a:pt x="837715" y="626911"/>
                </a:cubicBezTo>
                <a:close/>
                <a:moveTo>
                  <a:pt x="553601" y="626911"/>
                </a:moveTo>
                <a:cubicBezTo>
                  <a:pt x="505006" y="626911"/>
                  <a:pt x="465611" y="666713"/>
                  <a:pt x="465611" y="715811"/>
                </a:cubicBezTo>
                <a:cubicBezTo>
                  <a:pt x="465611" y="764909"/>
                  <a:pt x="505006" y="804711"/>
                  <a:pt x="553601" y="804711"/>
                </a:cubicBezTo>
                <a:cubicBezTo>
                  <a:pt x="602197" y="804711"/>
                  <a:pt x="641591" y="764909"/>
                  <a:pt x="641591" y="715811"/>
                </a:cubicBezTo>
                <a:cubicBezTo>
                  <a:pt x="641591" y="666713"/>
                  <a:pt x="602197" y="626911"/>
                  <a:pt x="553601" y="626911"/>
                </a:cubicBezTo>
                <a:close/>
                <a:moveTo>
                  <a:pt x="0" y="0"/>
                </a:moveTo>
                <a:lnTo>
                  <a:pt x="3096000" y="0"/>
                </a:lnTo>
                <a:lnTo>
                  <a:pt x="3096000" y="561169"/>
                </a:lnTo>
                <a:lnTo>
                  <a:pt x="2902414" y="673449"/>
                </a:lnTo>
                <a:lnTo>
                  <a:pt x="2888734" y="652949"/>
                </a:lnTo>
                <a:cubicBezTo>
                  <a:pt x="2872811" y="636862"/>
                  <a:pt x="2850813" y="626911"/>
                  <a:pt x="2826515" y="626911"/>
                </a:cubicBezTo>
                <a:cubicBezTo>
                  <a:pt x="2777920" y="626911"/>
                  <a:pt x="2738525" y="666713"/>
                  <a:pt x="2738525" y="715811"/>
                </a:cubicBezTo>
                <a:cubicBezTo>
                  <a:pt x="2738525" y="764909"/>
                  <a:pt x="2777920" y="804711"/>
                  <a:pt x="2826515" y="804711"/>
                </a:cubicBezTo>
                <a:cubicBezTo>
                  <a:pt x="2850813" y="804711"/>
                  <a:pt x="2872811" y="794761"/>
                  <a:pt x="2888734" y="778673"/>
                </a:cubicBezTo>
                <a:lnTo>
                  <a:pt x="2906851" y="751524"/>
                </a:lnTo>
                <a:lnTo>
                  <a:pt x="3096000" y="861231"/>
                </a:lnTo>
                <a:lnTo>
                  <a:pt x="3096000" y="3744000"/>
                </a:lnTo>
                <a:lnTo>
                  <a:pt x="0" y="3744000"/>
                </a:lnTo>
                <a:lnTo>
                  <a:pt x="0" y="861231"/>
                </a:lnTo>
                <a:lnTo>
                  <a:pt x="189151" y="751524"/>
                </a:lnTo>
                <a:lnTo>
                  <a:pt x="207269" y="778673"/>
                </a:lnTo>
                <a:cubicBezTo>
                  <a:pt x="223192" y="794761"/>
                  <a:pt x="245189" y="804711"/>
                  <a:pt x="269487" y="804711"/>
                </a:cubicBezTo>
                <a:cubicBezTo>
                  <a:pt x="318082" y="804711"/>
                  <a:pt x="357477" y="764909"/>
                  <a:pt x="357477" y="715811"/>
                </a:cubicBezTo>
                <a:cubicBezTo>
                  <a:pt x="357477" y="666713"/>
                  <a:pt x="318082" y="626911"/>
                  <a:pt x="269487" y="626911"/>
                </a:cubicBezTo>
                <a:cubicBezTo>
                  <a:pt x="245189" y="626911"/>
                  <a:pt x="223192" y="636862"/>
                  <a:pt x="207269" y="652949"/>
                </a:cubicBezTo>
                <a:lnTo>
                  <a:pt x="193588" y="673450"/>
                </a:lnTo>
                <a:lnTo>
                  <a:pt x="0" y="561169"/>
                </a:lnTo>
                <a:close/>
              </a:path>
            </a:pathLst>
          </a:custGeom>
          <a:solidFill>
            <a:srgbClr val="AF5E21"/>
          </a:solidFill>
          <a:ln w="12700">
            <a:gradFill>
              <a:gsLst>
                <a:gs pos="0">
                  <a:schemeClr val="accent1">
                    <a:lumMod val="8000"/>
                    <a:lumOff val="92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3000000" scaled="0"/>
            </a:gradFill>
          </a:ln>
          <a:effectLst>
            <a:outerShdw dist="114300" dir="2700000" algn="t" rotWithShape="0">
              <a:schemeClr val="tx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rIns="252000" rtlCol="0" anchor="ctr">
            <a:noAutofit/>
          </a:bodyPr>
          <a:lstStyle/>
          <a:p>
            <a:pPr algn="ctr"/>
            <a:endParaRPr lang="ru-RU" sz="2400" b="1" spc="-1" dirty="0">
              <a:solidFill>
                <a:srgbClr val="FFFFFF"/>
              </a:solidFill>
              <a:ea typeface="Trebuchet MS"/>
            </a:endParaRPr>
          </a:p>
          <a:p>
            <a:pPr algn="ctr"/>
            <a:r>
              <a:rPr lang="ru-RU" sz="2400" b="1" spc="-1" dirty="0">
                <a:solidFill>
                  <a:srgbClr val="FFFFFF"/>
                </a:solidFill>
                <a:ea typeface="Trebuchet MS"/>
              </a:rPr>
              <a:t>Полезные экономические  навыки и привычки в быту</a:t>
            </a:r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93D000F-825A-4A2C-93D6-88BCD027D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1500" y="2035878"/>
            <a:ext cx="1270000" cy="1270000"/>
          </a:xfrm>
          <a:prstGeom prst="rect">
            <a:avLst/>
          </a:prstGeom>
        </p:spPr>
      </p:pic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94633590-B1AB-4EEB-8B57-44953D926A21}"/>
              </a:ext>
            </a:extLst>
          </p:cNvPr>
          <p:cNvSpPr/>
          <p:nvPr/>
        </p:nvSpPr>
        <p:spPr>
          <a:xfrm>
            <a:off x="6389519" y="2670878"/>
            <a:ext cx="2335126" cy="3214914"/>
          </a:xfrm>
          <a:custGeom>
            <a:avLst/>
            <a:gdLst>
              <a:gd name="connsiteX0" fmla="*/ 2541201 w 3096000"/>
              <a:gd name="connsiteY0" fmla="*/ 626911 h 3744000"/>
              <a:gd name="connsiteX1" fmla="*/ 2453211 w 3096000"/>
              <a:gd name="connsiteY1" fmla="*/ 715811 h 3744000"/>
              <a:gd name="connsiteX2" fmla="*/ 2541201 w 3096000"/>
              <a:gd name="connsiteY2" fmla="*/ 804711 h 3744000"/>
              <a:gd name="connsiteX3" fmla="*/ 2629191 w 3096000"/>
              <a:gd name="connsiteY3" fmla="*/ 715811 h 3744000"/>
              <a:gd name="connsiteX4" fmla="*/ 2541201 w 3096000"/>
              <a:gd name="connsiteY4" fmla="*/ 626911 h 3744000"/>
              <a:gd name="connsiteX5" fmla="*/ 2257087 w 3096000"/>
              <a:gd name="connsiteY5" fmla="*/ 626911 h 3744000"/>
              <a:gd name="connsiteX6" fmla="*/ 2169097 w 3096000"/>
              <a:gd name="connsiteY6" fmla="*/ 715811 h 3744000"/>
              <a:gd name="connsiteX7" fmla="*/ 2257087 w 3096000"/>
              <a:gd name="connsiteY7" fmla="*/ 804711 h 3744000"/>
              <a:gd name="connsiteX8" fmla="*/ 2345077 w 3096000"/>
              <a:gd name="connsiteY8" fmla="*/ 715811 h 3744000"/>
              <a:gd name="connsiteX9" fmla="*/ 2257087 w 3096000"/>
              <a:gd name="connsiteY9" fmla="*/ 626911 h 3744000"/>
              <a:gd name="connsiteX10" fmla="*/ 1972972 w 3096000"/>
              <a:gd name="connsiteY10" fmla="*/ 626911 h 3744000"/>
              <a:gd name="connsiteX11" fmla="*/ 1884982 w 3096000"/>
              <a:gd name="connsiteY11" fmla="*/ 715811 h 3744000"/>
              <a:gd name="connsiteX12" fmla="*/ 1972972 w 3096000"/>
              <a:gd name="connsiteY12" fmla="*/ 804711 h 3744000"/>
              <a:gd name="connsiteX13" fmla="*/ 2060962 w 3096000"/>
              <a:gd name="connsiteY13" fmla="*/ 715811 h 3744000"/>
              <a:gd name="connsiteX14" fmla="*/ 1972972 w 3096000"/>
              <a:gd name="connsiteY14" fmla="*/ 626911 h 3744000"/>
              <a:gd name="connsiteX15" fmla="*/ 1688858 w 3096000"/>
              <a:gd name="connsiteY15" fmla="*/ 626911 h 3744000"/>
              <a:gd name="connsiteX16" fmla="*/ 1600868 w 3096000"/>
              <a:gd name="connsiteY16" fmla="*/ 715811 h 3744000"/>
              <a:gd name="connsiteX17" fmla="*/ 1688858 w 3096000"/>
              <a:gd name="connsiteY17" fmla="*/ 804711 h 3744000"/>
              <a:gd name="connsiteX18" fmla="*/ 1776848 w 3096000"/>
              <a:gd name="connsiteY18" fmla="*/ 715811 h 3744000"/>
              <a:gd name="connsiteX19" fmla="*/ 1688858 w 3096000"/>
              <a:gd name="connsiteY19" fmla="*/ 626911 h 3744000"/>
              <a:gd name="connsiteX20" fmla="*/ 1404744 w 3096000"/>
              <a:gd name="connsiteY20" fmla="*/ 626911 h 3744000"/>
              <a:gd name="connsiteX21" fmla="*/ 1316754 w 3096000"/>
              <a:gd name="connsiteY21" fmla="*/ 715811 h 3744000"/>
              <a:gd name="connsiteX22" fmla="*/ 1404744 w 3096000"/>
              <a:gd name="connsiteY22" fmla="*/ 804711 h 3744000"/>
              <a:gd name="connsiteX23" fmla="*/ 1492734 w 3096000"/>
              <a:gd name="connsiteY23" fmla="*/ 715811 h 3744000"/>
              <a:gd name="connsiteX24" fmla="*/ 1404744 w 3096000"/>
              <a:gd name="connsiteY24" fmla="*/ 626911 h 3744000"/>
              <a:gd name="connsiteX25" fmla="*/ 1120629 w 3096000"/>
              <a:gd name="connsiteY25" fmla="*/ 626911 h 3744000"/>
              <a:gd name="connsiteX26" fmla="*/ 1032640 w 3096000"/>
              <a:gd name="connsiteY26" fmla="*/ 715811 h 3744000"/>
              <a:gd name="connsiteX27" fmla="*/ 1120629 w 3096000"/>
              <a:gd name="connsiteY27" fmla="*/ 804711 h 3744000"/>
              <a:gd name="connsiteX28" fmla="*/ 1208619 w 3096000"/>
              <a:gd name="connsiteY28" fmla="*/ 715811 h 3744000"/>
              <a:gd name="connsiteX29" fmla="*/ 1120629 w 3096000"/>
              <a:gd name="connsiteY29" fmla="*/ 626911 h 3744000"/>
              <a:gd name="connsiteX30" fmla="*/ 836515 w 3096000"/>
              <a:gd name="connsiteY30" fmla="*/ 626911 h 3744000"/>
              <a:gd name="connsiteX31" fmla="*/ 748525 w 3096000"/>
              <a:gd name="connsiteY31" fmla="*/ 715811 h 3744000"/>
              <a:gd name="connsiteX32" fmla="*/ 836515 w 3096000"/>
              <a:gd name="connsiteY32" fmla="*/ 804711 h 3744000"/>
              <a:gd name="connsiteX33" fmla="*/ 924505 w 3096000"/>
              <a:gd name="connsiteY33" fmla="*/ 715811 h 3744000"/>
              <a:gd name="connsiteX34" fmla="*/ 836515 w 3096000"/>
              <a:gd name="connsiteY34" fmla="*/ 626911 h 3744000"/>
              <a:gd name="connsiteX35" fmla="*/ 552401 w 3096000"/>
              <a:gd name="connsiteY35" fmla="*/ 626911 h 3744000"/>
              <a:gd name="connsiteX36" fmla="*/ 464411 w 3096000"/>
              <a:gd name="connsiteY36" fmla="*/ 715811 h 3744000"/>
              <a:gd name="connsiteX37" fmla="*/ 552401 w 3096000"/>
              <a:gd name="connsiteY37" fmla="*/ 804711 h 3744000"/>
              <a:gd name="connsiteX38" fmla="*/ 640391 w 3096000"/>
              <a:gd name="connsiteY38" fmla="*/ 715811 h 3744000"/>
              <a:gd name="connsiteX39" fmla="*/ 552401 w 3096000"/>
              <a:gd name="connsiteY39" fmla="*/ 626911 h 3744000"/>
              <a:gd name="connsiteX40" fmla="*/ 0 w 3096000"/>
              <a:gd name="connsiteY40" fmla="*/ 0 h 3744000"/>
              <a:gd name="connsiteX41" fmla="*/ 3096000 w 3096000"/>
              <a:gd name="connsiteY41" fmla="*/ 0 h 3744000"/>
              <a:gd name="connsiteX42" fmla="*/ 3096000 w 3096000"/>
              <a:gd name="connsiteY42" fmla="*/ 561169 h 3744000"/>
              <a:gd name="connsiteX43" fmla="*/ 2901549 w 3096000"/>
              <a:gd name="connsiteY43" fmla="*/ 673951 h 3744000"/>
              <a:gd name="connsiteX44" fmla="*/ 2887534 w 3096000"/>
              <a:gd name="connsiteY44" fmla="*/ 652949 h 3744000"/>
              <a:gd name="connsiteX45" fmla="*/ 2825315 w 3096000"/>
              <a:gd name="connsiteY45" fmla="*/ 626911 h 3744000"/>
              <a:gd name="connsiteX46" fmla="*/ 2737325 w 3096000"/>
              <a:gd name="connsiteY46" fmla="*/ 715811 h 3744000"/>
              <a:gd name="connsiteX47" fmla="*/ 2825315 w 3096000"/>
              <a:gd name="connsiteY47" fmla="*/ 804711 h 3744000"/>
              <a:gd name="connsiteX48" fmla="*/ 2887534 w 3096000"/>
              <a:gd name="connsiteY48" fmla="*/ 778673 h 3744000"/>
              <a:gd name="connsiteX49" fmla="*/ 2905985 w 3096000"/>
              <a:gd name="connsiteY49" fmla="*/ 751023 h 3744000"/>
              <a:gd name="connsiteX50" fmla="*/ 3096000 w 3096000"/>
              <a:gd name="connsiteY50" fmla="*/ 861231 h 3744000"/>
              <a:gd name="connsiteX51" fmla="*/ 3096000 w 3096000"/>
              <a:gd name="connsiteY51" fmla="*/ 3744000 h 3744000"/>
              <a:gd name="connsiteX52" fmla="*/ 0 w 3096000"/>
              <a:gd name="connsiteY52" fmla="*/ 3744000 h 3744000"/>
              <a:gd name="connsiteX53" fmla="*/ 0 w 3096000"/>
              <a:gd name="connsiteY53" fmla="*/ 861231 h 3744000"/>
              <a:gd name="connsiteX54" fmla="*/ 188286 w 3096000"/>
              <a:gd name="connsiteY54" fmla="*/ 752025 h 3744000"/>
              <a:gd name="connsiteX55" fmla="*/ 206068 w 3096000"/>
              <a:gd name="connsiteY55" fmla="*/ 778673 h 3744000"/>
              <a:gd name="connsiteX56" fmla="*/ 268286 w 3096000"/>
              <a:gd name="connsiteY56" fmla="*/ 804711 h 3744000"/>
              <a:gd name="connsiteX57" fmla="*/ 356277 w 3096000"/>
              <a:gd name="connsiteY57" fmla="*/ 715811 h 3744000"/>
              <a:gd name="connsiteX58" fmla="*/ 268286 w 3096000"/>
              <a:gd name="connsiteY58" fmla="*/ 626911 h 3744000"/>
              <a:gd name="connsiteX59" fmla="*/ 206068 w 3096000"/>
              <a:gd name="connsiteY59" fmla="*/ 652949 h 3744000"/>
              <a:gd name="connsiteX60" fmla="*/ 192723 w 3096000"/>
              <a:gd name="connsiteY60" fmla="*/ 672948 h 3744000"/>
              <a:gd name="connsiteX61" fmla="*/ 0 w 3096000"/>
              <a:gd name="connsiteY61" fmla="*/ 561169 h 37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096000" h="3744000">
                <a:moveTo>
                  <a:pt x="2541201" y="626911"/>
                </a:moveTo>
                <a:cubicBezTo>
                  <a:pt x="2492606" y="626911"/>
                  <a:pt x="2453211" y="666713"/>
                  <a:pt x="2453211" y="715811"/>
                </a:cubicBezTo>
                <a:cubicBezTo>
                  <a:pt x="2453211" y="764909"/>
                  <a:pt x="2492606" y="804711"/>
                  <a:pt x="2541201" y="804711"/>
                </a:cubicBezTo>
                <a:cubicBezTo>
                  <a:pt x="2589797" y="804711"/>
                  <a:pt x="2629191" y="764909"/>
                  <a:pt x="2629191" y="715811"/>
                </a:cubicBezTo>
                <a:cubicBezTo>
                  <a:pt x="2629191" y="666713"/>
                  <a:pt x="2589797" y="626911"/>
                  <a:pt x="2541201" y="626911"/>
                </a:cubicBezTo>
                <a:close/>
                <a:moveTo>
                  <a:pt x="2257087" y="626911"/>
                </a:moveTo>
                <a:cubicBezTo>
                  <a:pt x="2208491" y="626911"/>
                  <a:pt x="2169097" y="666713"/>
                  <a:pt x="2169097" y="715811"/>
                </a:cubicBezTo>
                <a:cubicBezTo>
                  <a:pt x="2169097" y="764909"/>
                  <a:pt x="2208491" y="804711"/>
                  <a:pt x="2257087" y="804711"/>
                </a:cubicBezTo>
                <a:cubicBezTo>
                  <a:pt x="2305682" y="804711"/>
                  <a:pt x="2345077" y="764909"/>
                  <a:pt x="2345077" y="715811"/>
                </a:cubicBezTo>
                <a:cubicBezTo>
                  <a:pt x="2345077" y="666713"/>
                  <a:pt x="2305682" y="626911"/>
                  <a:pt x="2257087" y="626911"/>
                </a:cubicBezTo>
                <a:close/>
                <a:moveTo>
                  <a:pt x="1972972" y="626911"/>
                </a:moveTo>
                <a:cubicBezTo>
                  <a:pt x="1924377" y="626911"/>
                  <a:pt x="1884982" y="666713"/>
                  <a:pt x="1884982" y="715811"/>
                </a:cubicBezTo>
                <a:cubicBezTo>
                  <a:pt x="1884982" y="764909"/>
                  <a:pt x="1924377" y="804711"/>
                  <a:pt x="1972972" y="804711"/>
                </a:cubicBezTo>
                <a:cubicBezTo>
                  <a:pt x="2021568" y="804711"/>
                  <a:pt x="2060962" y="764909"/>
                  <a:pt x="2060962" y="715811"/>
                </a:cubicBezTo>
                <a:cubicBezTo>
                  <a:pt x="2060962" y="666713"/>
                  <a:pt x="2021568" y="626911"/>
                  <a:pt x="1972972" y="626911"/>
                </a:cubicBezTo>
                <a:close/>
                <a:moveTo>
                  <a:pt x="1688858" y="626911"/>
                </a:moveTo>
                <a:cubicBezTo>
                  <a:pt x="1640263" y="626911"/>
                  <a:pt x="1600868" y="666713"/>
                  <a:pt x="1600868" y="715811"/>
                </a:cubicBezTo>
                <a:cubicBezTo>
                  <a:pt x="1600868" y="764909"/>
                  <a:pt x="1640263" y="804711"/>
                  <a:pt x="1688858" y="804711"/>
                </a:cubicBezTo>
                <a:cubicBezTo>
                  <a:pt x="1737453" y="804711"/>
                  <a:pt x="1776848" y="764909"/>
                  <a:pt x="1776848" y="715811"/>
                </a:cubicBezTo>
                <a:cubicBezTo>
                  <a:pt x="1776848" y="666713"/>
                  <a:pt x="1737453" y="626911"/>
                  <a:pt x="1688858" y="626911"/>
                </a:cubicBezTo>
                <a:close/>
                <a:moveTo>
                  <a:pt x="1404744" y="626911"/>
                </a:moveTo>
                <a:cubicBezTo>
                  <a:pt x="1356148" y="626911"/>
                  <a:pt x="1316754" y="666713"/>
                  <a:pt x="1316754" y="715811"/>
                </a:cubicBezTo>
                <a:cubicBezTo>
                  <a:pt x="1316754" y="764909"/>
                  <a:pt x="1356148" y="804711"/>
                  <a:pt x="1404744" y="804711"/>
                </a:cubicBezTo>
                <a:cubicBezTo>
                  <a:pt x="1453339" y="804711"/>
                  <a:pt x="1492734" y="764909"/>
                  <a:pt x="1492734" y="715811"/>
                </a:cubicBezTo>
                <a:cubicBezTo>
                  <a:pt x="1492734" y="666713"/>
                  <a:pt x="1453339" y="626911"/>
                  <a:pt x="1404744" y="626911"/>
                </a:cubicBezTo>
                <a:close/>
                <a:moveTo>
                  <a:pt x="1120629" y="626911"/>
                </a:moveTo>
                <a:cubicBezTo>
                  <a:pt x="1072034" y="626911"/>
                  <a:pt x="1032640" y="666713"/>
                  <a:pt x="1032640" y="715811"/>
                </a:cubicBezTo>
                <a:cubicBezTo>
                  <a:pt x="1032640" y="764909"/>
                  <a:pt x="1072034" y="804711"/>
                  <a:pt x="1120629" y="804711"/>
                </a:cubicBezTo>
                <a:cubicBezTo>
                  <a:pt x="1169225" y="804711"/>
                  <a:pt x="1208619" y="764909"/>
                  <a:pt x="1208619" y="715811"/>
                </a:cubicBezTo>
                <a:cubicBezTo>
                  <a:pt x="1208619" y="666713"/>
                  <a:pt x="1169225" y="626911"/>
                  <a:pt x="1120629" y="626911"/>
                </a:cubicBezTo>
                <a:close/>
                <a:moveTo>
                  <a:pt x="836515" y="626911"/>
                </a:moveTo>
                <a:cubicBezTo>
                  <a:pt x="787920" y="626911"/>
                  <a:pt x="748525" y="666713"/>
                  <a:pt x="748525" y="715811"/>
                </a:cubicBezTo>
                <a:cubicBezTo>
                  <a:pt x="748525" y="764909"/>
                  <a:pt x="787920" y="804711"/>
                  <a:pt x="836515" y="804711"/>
                </a:cubicBezTo>
                <a:cubicBezTo>
                  <a:pt x="885111" y="804711"/>
                  <a:pt x="924505" y="764909"/>
                  <a:pt x="924505" y="715811"/>
                </a:cubicBezTo>
                <a:cubicBezTo>
                  <a:pt x="924505" y="666713"/>
                  <a:pt x="885111" y="626911"/>
                  <a:pt x="836515" y="626911"/>
                </a:cubicBezTo>
                <a:close/>
                <a:moveTo>
                  <a:pt x="552401" y="626911"/>
                </a:moveTo>
                <a:cubicBezTo>
                  <a:pt x="503806" y="626911"/>
                  <a:pt x="464411" y="666713"/>
                  <a:pt x="464411" y="715811"/>
                </a:cubicBezTo>
                <a:cubicBezTo>
                  <a:pt x="464411" y="764909"/>
                  <a:pt x="503806" y="804711"/>
                  <a:pt x="552401" y="804711"/>
                </a:cubicBezTo>
                <a:cubicBezTo>
                  <a:pt x="600997" y="804711"/>
                  <a:pt x="640391" y="764909"/>
                  <a:pt x="640391" y="715811"/>
                </a:cubicBezTo>
                <a:cubicBezTo>
                  <a:pt x="640391" y="666713"/>
                  <a:pt x="600997" y="626911"/>
                  <a:pt x="552401" y="626911"/>
                </a:cubicBezTo>
                <a:close/>
                <a:moveTo>
                  <a:pt x="0" y="0"/>
                </a:moveTo>
                <a:lnTo>
                  <a:pt x="3096000" y="0"/>
                </a:lnTo>
                <a:lnTo>
                  <a:pt x="3096000" y="561169"/>
                </a:lnTo>
                <a:lnTo>
                  <a:pt x="2901549" y="673951"/>
                </a:lnTo>
                <a:lnTo>
                  <a:pt x="2887534" y="652949"/>
                </a:lnTo>
                <a:cubicBezTo>
                  <a:pt x="2871611" y="636862"/>
                  <a:pt x="2849613" y="626911"/>
                  <a:pt x="2825315" y="626911"/>
                </a:cubicBezTo>
                <a:cubicBezTo>
                  <a:pt x="2776720" y="626911"/>
                  <a:pt x="2737325" y="666713"/>
                  <a:pt x="2737325" y="715811"/>
                </a:cubicBezTo>
                <a:cubicBezTo>
                  <a:pt x="2737325" y="764909"/>
                  <a:pt x="2776720" y="804711"/>
                  <a:pt x="2825315" y="804711"/>
                </a:cubicBezTo>
                <a:cubicBezTo>
                  <a:pt x="2849613" y="804711"/>
                  <a:pt x="2871611" y="794761"/>
                  <a:pt x="2887534" y="778673"/>
                </a:cubicBezTo>
                <a:lnTo>
                  <a:pt x="2905985" y="751023"/>
                </a:lnTo>
                <a:lnTo>
                  <a:pt x="3096000" y="861231"/>
                </a:lnTo>
                <a:lnTo>
                  <a:pt x="3096000" y="3744000"/>
                </a:lnTo>
                <a:lnTo>
                  <a:pt x="0" y="3744000"/>
                </a:lnTo>
                <a:lnTo>
                  <a:pt x="0" y="861231"/>
                </a:lnTo>
                <a:lnTo>
                  <a:pt x="188286" y="752025"/>
                </a:lnTo>
                <a:lnTo>
                  <a:pt x="206068" y="778673"/>
                </a:lnTo>
                <a:cubicBezTo>
                  <a:pt x="221991" y="794761"/>
                  <a:pt x="243989" y="804711"/>
                  <a:pt x="268286" y="804711"/>
                </a:cubicBezTo>
                <a:cubicBezTo>
                  <a:pt x="316882" y="804711"/>
                  <a:pt x="356277" y="764909"/>
                  <a:pt x="356277" y="715811"/>
                </a:cubicBezTo>
                <a:cubicBezTo>
                  <a:pt x="356277" y="666713"/>
                  <a:pt x="316882" y="626911"/>
                  <a:pt x="268286" y="626911"/>
                </a:cubicBezTo>
                <a:cubicBezTo>
                  <a:pt x="243989" y="626911"/>
                  <a:pt x="221991" y="636862"/>
                  <a:pt x="206068" y="652949"/>
                </a:cubicBezTo>
                <a:lnTo>
                  <a:pt x="192723" y="672948"/>
                </a:lnTo>
                <a:lnTo>
                  <a:pt x="0" y="561169"/>
                </a:lnTo>
                <a:close/>
              </a:path>
            </a:pathLst>
          </a:custGeom>
          <a:solidFill>
            <a:srgbClr val="4C6D6C"/>
          </a:solidFill>
          <a:ln w="12700">
            <a:gradFill>
              <a:gsLst>
                <a:gs pos="0">
                  <a:schemeClr val="accent1">
                    <a:lumMod val="8000"/>
                    <a:lumOff val="92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3000000" scaled="0"/>
            </a:gradFill>
          </a:ln>
          <a:effectLst>
            <a:outerShdw dist="114300" dir="2700000" algn="t" rotWithShape="0">
              <a:schemeClr val="tx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rIns="252000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spc="-1" dirty="0">
                <a:solidFill>
                  <a:srgbClr val="FFFFFF"/>
                </a:solidFill>
                <a:ea typeface="Trebuchet MS"/>
              </a:rPr>
              <a:t>Деньги и цена (стоимость)</a:t>
            </a:r>
          </a:p>
          <a:p>
            <a:pPr>
              <a:lnSpc>
                <a:spcPct val="120000"/>
              </a:lnSpc>
            </a:pPr>
            <a:endParaRPr lang="ru-RU" sz="2400" spc="-1" dirty="0">
              <a:solidFill>
                <a:srgbClr val="FFFFFF"/>
              </a:solidFill>
              <a:ea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58643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Основные задачи Программы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98312"/>
            <a:ext cx="10515600" cy="476447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2000" dirty="0"/>
              <a:t>Понимать и ценить окружающий предметный мир (мир вещей как результат  труда людей);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2000" dirty="0"/>
              <a:t>Уважать людей, умеющих трудиться и честно зарабатывать деньги;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2000" dirty="0"/>
              <a:t>Осознавать взаимосвязь понятий «труд — продукт — деньги» и «стоимость продукта в зависимости от его качества», видеть красоту человеческого творения;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2000" dirty="0"/>
              <a:t>Признавать авторитетными качества человека: бережливость,      рациональность, экономность, трудолюбие и вместе с тем — щедрость, благородство, честность, отзывчивость, сочувствие (примеры меценатства, материальной взаимопомощи, поддержки и т. п.);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2000" dirty="0"/>
              <a:t>Рационально оценивать способы и средства выполнения желаний, корректировать собственные потребности, выстраивать их иерархию и временную перспективу реализации;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06" y="1650724"/>
            <a:ext cx="432854" cy="432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06" y="2426218"/>
            <a:ext cx="432854" cy="432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34" y="3895365"/>
            <a:ext cx="432854" cy="4328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34" y="3067459"/>
            <a:ext cx="432854" cy="432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34" y="5264056"/>
            <a:ext cx="432854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0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 «Труд и продукт (товар)»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43D6A51-35B2-4B64-9901-669F9ED9FAD9}"/>
              </a:ext>
            </a:extLst>
          </p:cNvPr>
          <p:cNvSpPr/>
          <p:nvPr/>
        </p:nvSpPr>
        <p:spPr>
          <a:xfrm>
            <a:off x="1045030" y="2138040"/>
            <a:ext cx="100475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4C6D6C"/>
                </a:solidFill>
              </a:rPr>
              <a:t>Труд — основная деятельность человека, источник средств для его существования.</a:t>
            </a:r>
          </a:p>
          <a:p>
            <a:pPr algn="just"/>
            <a:endParaRPr lang="ru-RU" sz="2400" b="1" dirty="0">
              <a:solidFill>
                <a:srgbClr val="4C6D6C"/>
              </a:solidFill>
            </a:endParaRPr>
          </a:p>
          <a:p>
            <a:pPr algn="just"/>
            <a:r>
              <a:rPr lang="ru-RU" sz="2400" b="1" dirty="0">
                <a:solidFill>
                  <a:srgbClr val="4C6D6C"/>
                </a:solidFill>
              </a:rPr>
              <a:t>Продукты труда — это достаток людей, богатство страны: чем больше в ней производится разных товаров, тем лучше будут жить и дети, и взрослые</a:t>
            </a:r>
          </a:p>
          <a:p>
            <a:pPr algn="just"/>
            <a:endParaRPr lang="ru-RU" sz="2400" b="1" dirty="0">
              <a:solidFill>
                <a:srgbClr val="4C6D6C"/>
              </a:solidFill>
            </a:endParaRPr>
          </a:p>
          <a:p>
            <a:pPr algn="just"/>
            <a:r>
              <a:rPr lang="ru-RU" sz="2400" b="1" dirty="0">
                <a:solidFill>
                  <a:srgbClr val="4C6D6C"/>
                </a:solidFill>
              </a:rPr>
              <a:t>Основные понятия: труд, работа, продукт, продукция, заработная плата, рабочее место, рабочее время, профессия, предметы труда, товар, торговля, деньги.</a:t>
            </a:r>
          </a:p>
        </p:txBody>
      </p:sp>
    </p:spTree>
    <p:extLst>
      <p:ext uri="{BB962C8B-B14F-4D97-AF65-F5344CB8AC3E}">
        <p14:creationId xmlns:p14="http://schemas.microsoft.com/office/powerpoint/2010/main" val="2862596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81B7231-C7FD-49E4-D0BC-667B5A50D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Педагогические задачи: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D58838-B2C2-7884-C2BB-D37BB3BD9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301" b="21084"/>
          <a:stretch>
            <a:fillRect/>
          </a:stretch>
        </p:blipFill>
        <p:spPr>
          <a:xfrm>
            <a:off x="1" y="1866899"/>
            <a:ext cx="4724401" cy="4991100"/>
          </a:xfrm>
          <a:custGeom>
            <a:avLst/>
            <a:gdLst>
              <a:gd name="connsiteX0" fmla="*/ 0 w 4724401"/>
              <a:gd name="connsiteY0" fmla="*/ 0 h 4991100"/>
              <a:gd name="connsiteX1" fmla="*/ 4724401 w 4724401"/>
              <a:gd name="connsiteY1" fmla="*/ 0 h 4991100"/>
              <a:gd name="connsiteX2" fmla="*/ 4724401 w 4724401"/>
              <a:gd name="connsiteY2" fmla="*/ 4991100 h 4991100"/>
              <a:gd name="connsiteX3" fmla="*/ 0 w 4724401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1" h="4991100">
                <a:moveTo>
                  <a:pt x="0" y="0"/>
                </a:moveTo>
                <a:lnTo>
                  <a:pt x="4724401" y="0"/>
                </a:lnTo>
                <a:lnTo>
                  <a:pt x="4724401" y="4991100"/>
                </a:lnTo>
                <a:lnTo>
                  <a:pt x="0" y="4991100"/>
                </a:lnTo>
                <a:close/>
              </a:path>
            </a:pathLst>
          </a:cu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3EFF1C-4C07-54E7-ADD1-83BC826C5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200" y="2064746"/>
            <a:ext cx="432000" cy="432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C9956E-4C50-C8D6-3419-45B9646AD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200" y="3312724"/>
            <a:ext cx="432000" cy="43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B03A6B-192A-7E0F-4636-7BA059834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200" y="4269206"/>
            <a:ext cx="432000" cy="432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F21B46-4CBC-B2C2-62D3-AA15EF617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200" y="5225688"/>
            <a:ext cx="432000" cy="432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18557" y="1932503"/>
            <a:ext cx="101237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600" b="1" dirty="0">
                <a:solidFill>
                  <a:schemeClr val="bg1"/>
                </a:solidFill>
              </a:rPr>
              <a:t>Формировать представления о содержании деятельности людей некоторых новых и известных профессий, предпочитая профессии родителей детей данной группы детского сада.</a:t>
            </a:r>
          </a:p>
          <a:p>
            <a:pPr>
              <a:spcBef>
                <a:spcPts val="1200"/>
              </a:spcBef>
            </a:pPr>
            <a:r>
              <a:rPr lang="ru-RU" sz="2600" b="1" dirty="0">
                <a:solidFill>
                  <a:schemeClr val="bg1"/>
                </a:solidFill>
              </a:rPr>
              <a:t>Учить уважать людей, умеющих трудиться и честно зарабатывать деньги. </a:t>
            </a:r>
          </a:p>
          <a:p>
            <a:pPr>
              <a:spcBef>
                <a:spcPts val="1200"/>
              </a:spcBef>
            </a:pPr>
            <a:r>
              <a:rPr lang="ru-RU" sz="2600" b="1" dirty="0">
                <a:solidFill>
                  <a:schemeClr val="bg1"/>
                </a:solidFill>
              </a:rPr>
              <a:t>Поощрять желание и стремление детей быть занятыми полезной деятельностью, помогать взрослым. </a:t>
            </a:r>
          </a:p>
          <a:p>
            <a:pPr>
              <a:spcBef>
                <a:spcPts val="1200"/>
              </a:spcBef>
            </a:pPr>
            <a:r>
              <a:rPr lang="ru-RU" sz="2600" b="1" dirty="0">
                <a:solidFill>
                  <a:schemeClr val="bg1"/>
                </a:solidFill>
              </a:rPr>
              <a:t>Стимулировать деятельность «по интересам», проявление творчества и изобретательности.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580200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Освоение  блока  «Труд и продукт (товар)»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106" y="2086882"/>
            <a:ext cx="6634331" cy="39873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6BC0C3-AB01-4418-870B-98519DF71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762" y="2062945"/>
            <a:ext cx="4377132" cy="401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006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вгустовский форум Тобольск 2024">
      <a:dk1>
        <a:srgbClr val="CAA978"/>
      </a:dk1>
      <a:lt1>
        <a:srgbClr val="0E4945"/>
      </a:lt1>
      <a:dk2>
        <a:srgbClr val="EBF1F1"/>
      </a:dk2>
      <a:lt2>
        <a:srgbClr val="EBF1F1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Августовский форум Тобольск 2024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840</Words>
  <Application>Microsoft Office PowerPoint</Application>
  <PresentationFormat>Широкоэкранный</PresentationFormat>
  <Paragraphs>69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Roboto</vt:lpstr>
      <vt:lpstr>Arial</vt:lpstr>
      <vt:lpstr>Calibri</vt:lpstr>
      <vt:lpstr>Roboto Black</vt:lpstr>
      <vt:lpstr>Тема Office</vt:lpstr>
      <vt:lpstr>Безусловно, реализация намеченных плановых заданий напрямую зависит от кластеризации усилий</vt:lpstr>
      <vt:lpstr>Формирование основ финансовой грамотности у детей дошкольного возраста в игровой деятельности</vt:lpstr>
      <vt:lpstr>Что отличает финансово грамотного человека ?</vt:lpstr>
      <vt:lpstr> «Экономическое воспитание дошкольников: формирование предпосылок финансовой грамотности» </vt:lpstr>
      <vt:lpstr>Блоки программы</vt:lpstr>
      <vt:lpstr>Основные задачи Программы</vt:lpstr>
      <vt:lpstr> «Труд и продукт (товар)»</vt:lpstr>
      <vt:lpstr>Педагогические задачи: </vt:lpstr>
      <vt:lpstr>Освоение  блока  «Труд и продукт (товар)»</vt:lpstr>
      <vt:lpstr>Блок «Деньги и цена (стоимость)»  Педагогические задачи: </vt:lpstr>
      <vt:lpstr>Презентация PowerPoint</vt:lpstr>
      <vt:lpstr>«Реклама: правда и ложь, разум и чувства, желания и возможности» Педагогические задачи:</vt:lpstr>
      <vt:lpstr>«Реклама: правда и ложь, разум и чувства, желания и возможности»-  </vt:lpstr>
      <vt:lpstr>«Полезные экономические  навыки и привычки в быту» Педагогические задачи:</vt:lpstr>
      <vt:lpstr>Результаты освоения Программы:</vt:lpstr>
      <vt:lpstr>Контактные данные/координаты автора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Безусловно, реализация намеченных плановых заданий напрямую зависит от кластеризации усилий.</dc:title>
  <dc:creator>OVPC</dc:creator>
  <cp:lastModifiedBy>Пользователь Windows</cp:lastModifiedBy>
  <cp:revision>46</cp:revision>
  <dcterms:created xsi:type="dcterms:W3CDTF">2024-08-07T10:43:12Z</dcterms:created>
  <dcterms:modified xsi:type="dcterms:W3CDTF">2024-08-16T06:40:49Z</dcterms:modified>
</cp:coreProperties>
</file>