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00" r:id="rId3"/>
    <p:sldId id="399" r:id="rId4"/>
    <p:sldId id="386" r:id="rId5"/>
    <p:sldId id="398" r:id="rId6"/>
    <p:sldId id="391" r:id="rId7"/>
    <p:sldId id="260" r:id="rId8"/>
    <p:sldId id="291" r:id="rId9"/>
    <p:sldId id="373" r:id="rId10"/>
    <p:sldId id="363" r:id="rId11"/>
    <p:sldId id="394" r:id="rId12"/>
    <p:sldId id="393" r:id="rId13"/>
    <p:sldId id="369" r:id="rId14"/>
    <p:sldId id="390" r:id="rId15"/>
    <p:sldId id="396" r:id="rId16"/>
    <p:sldId id="397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94828-3009-42EA-924E-4390E3A50B44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9394E-FF18-47B5-BA3D-E51B8E0476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93204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ользовательский маке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5DFA28-87F8-40C8-9560-6BEF5C9E4EF3}" type="datetimeFigureOut">
              <a:rPr lang="ru-RU" smtClean="0"/>
              <a:pPr/>
              <a:t>22.09.2023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04F74E-87E3-4B59-9E87-2E297F912FF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051720" y="1196752"/>
            <a:ext cx="6120680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800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Ответственность человека перед природой</a:t>
            </a:r>
          </a:p>
          <a:p>
            <a:pPr algn="ctr"/>
            <a:r>
              <a:rPr lang="ru-RU" sz="2800" b="1" cap="none" spc="0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(Обучение анализу эпизода на примере фрагмента рассказа К.Г. Паустовского «Заячьи лапы»).</a:t>
            </a:r>
            <a:endParaRPr lang="ru-RU" sz="2800" b="1" cap="none" spc="0" dirty="0">
              <a:ln w="11430"/>
              <a:solidFill>
                <a:schemeClr val="accent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39952" y="3789040"/>
            <a:ext cx="4392488" cy="1849760"/>
          </a:xfrm>
        </p:spPr>
        <p:txBody>
          <a:bodyPr>
            <a:normAutofit/>
          </a:bodyPr>
          <a:lstStyle/>
          <a:p>
            <a:pPr algn="l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Е. И. Красноборова, МАОУ СОШ №2 города Тобольска, учитель русского языка и литературы.</a:t>
            </a:r>
          </a:p>
          <a:p>
            <a:pPr algn="l"/>
            <a:r>
              <a:rPr lang="ru-RU" sz="1800" b="1" dirty="0" smtClean="0">
                <a:solidFill>
                  <a:schemeClr val="tx2">
                    <a:lumMod val="50000"/>
                  </a:schemeClr>
                </a:solidFill>
              </a:rPr>
              <a:t>В.А. Максимова, МАОУ СОШ №2 города Тобольска, учитель русского языка и литературы.</a:t>
            </a:r>
            <a:endParaRPr lang="ru-RU" sz="1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2987824" y="6165304"/>
            <a:ext cx="5040560" cy="2880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Тобольск 2023</a:t>
            </a:r>
            <a:endParaRPr kumimoji="0" lang="ru-RU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2"/>
          <p:cNvSpPr txBox="1">
            <a:spLocks/>
          </p:cNvSpPr>
          <p:nvPr/>
        </p:nvSpPr>
        <p:spPr>
          <a:xfrm>
            <a:off x="457200" y="1600201"/>
            <a:ext cx="8401080" cy="440056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23528" y="1340768"/>
            <a:ext cx="8482012" cy="445294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Приём «Интервью» (2 группа)</a:t>
            </a: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endParaRPr lang="ru-RU" sz="28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Опираясь на текст, взять интервью у деда Лариона </a:t>
            </a:r>
            <a:endParaRPr lang="ru-RU" sz="2800" b="1" dirty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Двойной дневник (3 группа)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ru-RU" sz="31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589525"/>
              </p:ext>
            </p:extLst>
          </p:nvPr>
        </p:nvGraphicFramePr>
        <p:xfrm>
          <a:off x="1331640" y="2276872"/>
          <a:ext cx="7000924" cy="2471742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35004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004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3191"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Цитата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 smtClean="0"/>
                        <a:t>Комментарий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58551">
                <a:tc>
                  <a:txBody>
                    <a:bodyPr/>
                    <a:lstStyle/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«Деду попался зайчонок с рваным левым ухом.  Дед выстрелил в него, но промахнулся, и заяц удрал» 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Дед оказался внимательным, заметил, что у зайца рваное ухо.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79690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Двойной дневник</a:t>
            </a:r>
            <a:r>
              <a:rPr lang="ru-RU" sz="3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1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543363"/>
              </p:ext>
            </p:extLst>
          </p:nvPr>
        </p:nvGraphicFramePr>
        <p:xfrm>
          <a:off x="457200" y="1600200"/>
          <a:ext cx="8229600" cy="5824728"/>
        </p:xfrm>
        <a:graphic>
          <a:graphicData uri="http://schemas.openxmlformats.org/drawingml/2006/table">
            <a:tbl>
              <a:tblPr firstRow="1" bandRow="1">
                <a:tableStyleId>{0660B408-B3CF-4A94-85FC-2B1E0A45F4A2}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Цитата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/>
                        <a:t>Комментарии </a:t>
                      </a:r>
                      <a:endParaRPr lang="ru-RU" sz="2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«Деду попался зайчонок с рваным левым ухом.  Дед выстрелил в него, но промахнулся, и заяц удрал» 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Дед оказался внимательным, заметил, что у зайца рваное ухо.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 indent="449580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Он бежал медленно и волочил задние лапы…  они у зайца обгорели.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Очень жалко животных, которые часто гибнут во время пожара.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Дед, старый лесной житель, знал, что звери гораздо лучше человека чуют, откуда идёт огонь, и всегда спасаются.  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Дед хорошо знает особенности поведения животных во время стихийных бедствий и верит, что заяц выведет его из пожара.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Дед вылечил его и оставил у себя.</a:t>
                      </a:r>
                      <a:endParaRPr lang="ru-RU" sz="1200" dirty="0">
                        <a:solidFill>
                          <a:schemeClr val="tx2">
                            <a:lumMod val="50000"/>
                          </a:schemeClr>
                        </a:solidFill>
                      </a:endParaRPr>
                    </a:p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– Этот заяц, – сказал дед, – спаситель мой: я ему жизнью обязанный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lvl="1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chemeClr val="tx2">
                              <a:lumMod val="50000"/>
                            </a:schemeClr>
                          </a:solidFill>
                        </a:rPr>
                        <a:t>Дед – человек благодарный, умеет оплатить добром на добро.</a:t>
                      </a:r>
                      <a:endParaRPr lang="ru-RU" sz="1100" dirty="0">
                        <a:solidFill>
                          <a:schemeClr val="tx2">
                            <a:lumMod val="50000"/>
                          </a:schemeClr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9512" y="692696"/>
            <a:ext cx="8964488" cy="432048"/>
          </a:xfrm>
          <a:prstGeom prst="rect">
            <a:avLst/>
          </a:prstGeom>
          <a:noFill/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7" rIns="92075" bIns="46037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ru-RU" altLang="ru-RU" sz="2400" b="1" kern="0" cap="all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Идея (Основная мысль) произведения </a:t>
            </a:r>
            <a:endParaRPr lang="en-US" altLang="ru-RU" sz="2400" b="1" kern="0" cap="all" dirty="0" smtClean="0">
              <a:ln w="11430"/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259632" y="1711261"/>
            <a:ext cx="7704856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12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Какова основная цель текста? Отметьте ОДИН правильный ответ.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30303"/>
                </a:solidFill>
                <a:effectLst/>
                <a:latin typeface="Helvetica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  должен ощущать ответственность за те поступки, которые совершает по отношению к природе, должен быть добрым и отзывчивым не только к людям, но и к животным.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Человек хотел нанести зло природе, и природа помнит его, она не готова прийти человеку на помощь, если ее  уничтожать.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Verdana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Спасение и жизнь человека не зависит от того, как мы сейчас будем относиться к природе.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Мы вместе с дедом не ощущаем ответственности за те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поступки, которые человек совершает по отношению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 природе, ответственность за все живое на Земле.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268760"/>
            <a:ext cx="8229600" cy="666312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 </a:t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Структура </a:t>
            </a:r>
            <a:r>
              <a:rPr lang="ru-RU" sz="3100" b="1" dirty="0" err="1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синквейна</a:t>
            </a:r>
            <a: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br>
              <a:rPr lang="ru-RU" sz="31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123728" y="2132856"/>
            <a:ext cx="5929354" cy="43704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/>
            <a:r>
              <a:rPr lang="ru-RU" dirty="0" smtClean="0"/>
              <a:t>      </a:t>
            </a:r>
            <a:r>
              <a:rPr lang="ru-RU" sz="2000" dirty="0" smtClean="0"/>
              <a:t>1</a:t>
            </a: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. Существительное (тема).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2. Два прилагательных (описание).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3. Три глагола (действие).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4. Фраза из нескольких слов (описание).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5. Существительное (перефразировка темы).</a:t>
            </a:r>
          </a:p>
          <a:p>
            <a:pPr algn="ctr"/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endParaRPr lang="ru-RU" sz="20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000" b="1" dirty="0" smtClean="0">
                <a:solidFill>
                  <a:schemeClr val="tx2">
                    <a:lumMod val="50000"/>
                  </a:schemeClr>
                </a:solidFill>
              </a:rPr>
              <a:t>Дружба</a:t>
            </a:r>
            <a:endParaRPr lang="ru-RU" sz="2000" dirty="0" smtClean="0">
              <a:solidFill>
                <a:schemeClr val="tx2">
                  <a:lumMod val="50000"/>
                </a:schemeClr>
              </a:solidFill>
            </a:endParaRPr>
          </a:p>
          <a:p>
            <a:pPr algn="ctr"/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взаимная открытая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доверять терпеть помогать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бескорыстные личные взаимоотношения между людьми</a:t>
            </a:r>
            <a:b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000" dirty="0" smtClean="0">
                <a:solidFill>
                  <a:schemeClr val="tx2">
                    <a:lumMod val="50000"/>
                  </a:schemeClr>
                </a:solidFill>
              </a:rPr>
              <a:t>взаимопонимание</a:t>
            </a:r>
          </a:p>
          <a:p>
            <a:pPr marL="342900" indent="-342900"/>
            <a:endParaRPr lang="ru-RU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err="1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Синквейн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sz="2800" b="1" dirty="0" smtClean="0"/>
              <a:t>«Дед»</a:t>
            </a:r>
          </a:p>
          <a:p>
            <a:pPr marL="0" indent="0" algn="ctr">
              <a:buNone/>
            </a:pPr>
            <a:endParaRPr lang="ru-RU" sz="2800" b="1" dirty="0" smtClean="0"/>
          </a:p>
          <a:p>
            <a:pPr marL="0" indent="0" algn="ctr">
              <a:buNone/>
            </a:pPr>
            <a:r>
              <a:rPr lang="ru-RU" sz="2800" b="1" dirty="0" smtClean="0"/>
              <a:t>«Заяц»</a:t>
            </a:r>
            <a:endParaRPr lang="ru-RU" sz="28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0081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Домашнее задание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2204864"/>
            <a:ext cx="7200800" cy="39933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Творческое задание: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написать пост в социальной сети о рассказе </a:t>
            </a:r>
          </a:p>
          <a:p>
            <a:pPr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К.Г. Паустовского «Заячьи лапы», порекомендовав его другим пользователям.</a:t>
            </a:r>
          </a:p>
          <a:p>
            <a:pPr>
              <a:buNone/>
            </a:pPr>
            <a:r>
              <a:rPr lang="ru-RU" sz="2800" b="1" dirty="0" smtClean="0">
                <a:solidFill>
                  <a:schemeClr val="tx2">
                    <a:lumMod val="50000"/>
                  </a:schemeClr>
                </a:solidFill>
              </a:rPr>
              <a:t>                                ИЛИ</a:t>
            </a:r>
          </a:p>
          <a:p>
            <a:pPr>
              <a:buNone/>
            </a:pP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             Написать отзыв о рассказе </a:t>
            </a:r>
          </a:p>
          <a:p>
            <a:pPr>
              <a:buNone/>
            </a:pPr>
            <a:r>
              <a:rPr lang="ru-RU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tx2">
                    <a:lumMod val="50000"/>
                  </a:schemeClr>
                </a:solidFill>
              </a:rPr>
              <a:t>                 К.Г. Паустовского «Заячьи лапы»</a:t>
            </a:r>
            <a:endParaRPr lang="ru-RU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Ответственность </a:t>
            </a: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человека перед природой</a:t>
            </a:r>
            <a:b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рассказе </a:t>
            </a: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К.Г. Паустовского «Заячьи лапы</a:t>
            </a:r>
            <a:r>
              <a:rPr lang="ru-RU" b="1" dirty="0" smtClean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».</a:t>
            </a: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ru-RU" b="1" dirty="0">
                <a:ln w="11430"/>
                <a:solidFill>
                  <a:schemeClr val="accent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2926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dirty="0" smtClean="0"/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С чем ассоциируются спички?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3453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Памятка «Как разводить костёр»</a:t>
            </a:r>
            <a:endParaRPr lang="ru-RU" sz="2800" b="1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без, разводить, не, костёр, должны, дети, старших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разводить, кострище, костёр, на старом, лучше</a:t>
            </a:r>
          </a:p>
          <a:p>
            <a:endParaRPr lang="ru-RU" sz="2400" b="1" dirty="0" smtClean="0"/>
          </a:p>
          <a:p>
            <a:r>
              <a:rPr lang="ru-RU" sz="2400" b="1" dirty="0"/>
              <a:t> </a:t>
            </a:r>
            <a:r>
              <a:rPr lang="ru-RU" sz="2400" b="1" dirty="0" smtClean="0"/>
              <a:t>костёр, уходя, надо, обязательно, погасить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779471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Памятка «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>Как разводить костёр»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Дети не должны разводить костёр без старших.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Разводить костёр лучше на старом кострище.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Уходя, надо обязательно погасить костёр.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016225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642910" y="2357430"/>
            <a:ext cx="8229600" cy="34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«Мозаика» («Собери текст»)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452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 noGrp="1"/>
          </p:cNvSpPr>
          <p:nvPr>
            <p:ph type="title"/>
          </p:nvPr>
        </p:nvSpPr>
        <p:spPr>
          <a:xfrm>
            <a:off x="539552" y="620688"/>
            <a:ext cx="8229600" cy="341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j-ea"/>
                <a:cs typeface="+mj-cs"/>
              </a:rPr>
              <a:t>«Мозаика» («Собери текст»)</a:t>
            </a:r>
            <a:endParaRPr kumimoji="0" lang="ru-RU" sz="2800" b="1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755576" y="1505690"/>
            <a:ext cx="8064896" cy="447814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Заячьи лапы</a:t>
            </a:r>
            <a:endParaRPr lang="ru-RU" sz="2400" dirty="0" smtClean="0"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Этой осенью я ночевал у деда Лариона на </a:t>
            </a:r>
            <a:r>
              <a:rPr kumimoji="0" lang="ru-RU" sz="11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Урженском</a:t>
            </a: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озере.  Созвездия, холодные, как крупинки льда, плавали    в воде.  Утки зябли в зарослях и крякали всю ночь.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Деду не спалось.  Он поставил самовар – от него окна в избе сразу запотели.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сенях мирно спал заяц, дедов любимец, и изредка во сне громко стучал задней лапой по гнилой половице.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Мы пили чай ночью, дожидаясь нерешительного рассвета, и за чаем дед поведал мне историю о зайце.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августе дед пошёл охотиться на северный берег озера.  Леса стояли сухие, как порох.  Деду попался зайчонок с рваным левым ухом.  Дед выстрелил в него, но промахнулся, и заяц удрал.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Дед огорчился и пошёл дальше.  Но вдруг затревожился: с юга, со стороны Лопухов, сильно тянуло гарью. Поднялся ветер. Дым густел – стало трудно дышать.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Дед понял, что начался лесной пожар и огонь идёт прямо на него. Ветер перешёл в ураган.  Огонь гнало по земле с неслыханной скоростью.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Дед побежал по кочкам, спотыкался, падал, дым выедал ему глаза, а сзади был уже слышен широкий гул и треск пламени.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Смерть настигала деда, хватала его за плечи, и в это время из-под ног у деда выскочил заяц.  Он бежал медленно и волочил задние лапы.  Потом только дед заметил, что они у зайца обгорели.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Ларион обрадовался зайцу, будто родному.  Дед, старый лесной житель, знал, что звери гораздо лучше человека чуют, откуда идёт огонь, и всегда спасаются.  Гибнут они только тогда, когда огонь их окружает.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Дед бежал за зайцем, плакал от страха и кричал: «Погоди, милый, не беги так-то шибко!»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Заяц вывел деда из огня.  Когда они выбежали из леса к озеру, то оба упали от усталости. Дед подобрал зайца и понёс домой. У зайца были опалены задние ноги и живот.  Дед вылечил его и оставил у себя.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– Этот заяц, – сказал дед, – спаситель мой: я ему жизнью обязанный. Я, можно сказать, благодарность ему оказывать должен, а ты говоришь – бросить.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Так и живут вместе – старый дед Ларион, его внук Ванька да заяц с рваным ухом.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(По К.Г. Паустовскому</a:t>
            </a:r>
            <a:r>
              <a:rPr kumimoji="0" lang="ru-RU" sz="8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)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5252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9552" y="620688"/>
            <a:ext cx="8229600" cy="7143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Приём «Явно выраженная</a:t>
            </a:r>
            <a:r>
              <a:rPr kumimoji="0" lang="ru-RU" sz="28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 информация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ea typeface="+mj-ea"/>
                <a:cs typeface="+mj-cs"/>
              </a:rPr>
              <a:t>»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857224" y="1556792"/>
            <a:ext cx="7963248" cy="40934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80975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В каком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утверждении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содержится информация, необходимая для обоснования ответа на вопрос: «Почему старый дед Ларион, его внук Ванька и заяц с рваным ухом «так и живут вместе»?»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Отметьте ОДИН правильный ответ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Times New Roman" pitchFamily="18" charset="0"/>
              </a:rPr>
              <a:t>.</a:t>
            </a:r>
            <a:endParaRPr lang="ru-RU" sz="2000" dirty="0" smtClean="0">
              <a:cs typeface="Arial" pitchFamily="34" charset="0"/>
            </a:endParaRP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arenR"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Деду и его внуку жаль было выгонять больного зайца, который</a:t>
            </a:r>
          </a:p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из-за рваного уха плохо слышал.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AutoNum type="arabicParenR" startAt="2"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Дед и его внук полюбили зайца, который в трудную минуту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спас деду жизнь, и заяц тоже привязался к вылечившим его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  людям.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3)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Дед и его внук оставили у себя зайца вместо собаки: ночью он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 спал в сенях и сторожил дом.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4) Дед и его внук приняли зайца в свою семью, так как заяц был 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80975" algn="l"/>
              </a:tabLst>
            </a:pPr>
            <a:r>
              <a:rPr lang="ru-RU" sz="2000" dirty="0" smtClean="0">
                <a:solidFill>
                  <a:srgbClr val="000000"/>
                </a:solidFill>
                <a:ea typeface="Times New Roman" pitchFamily="18" charset="0"/>
                <a:cs typeface="Times New Roman" pitchFamily="18" charset="0"/>
              </a:rPr>
              <a:t>      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Times New Roman" pitchFamily="18" charset="0"/>
              </a:rPr>
              <a:t>ещё совсем маленький и остался один.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5507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4"/>
          <p:cNvSpPr>
            <a:spLocks noChangeArrowheads="1"/>
          </p:cNvSpPr>
          <p:nvPr/>
        </p:nvSpPr>
        <p:spPr bwMode="auto">
          <a:xfrm>
            <a:off x="1403350" y="230188"/>
            <a:ext cx="7561263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7200" algn="ctr" eaLnBrk="1" hangingPunct="1"/>
            <a:r>
              <a:rPr lang="ru-RU" altLang="ru-RU" sz="2800" b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57200" algn="ctr" eaLnBrk="1" hangingPunct="1"/>
            <a:endParaRPr lang="ru-RU" altLang="ru-RU" sz="2800" b="1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1" name="Прямоугольник 1"/>
          <p:cNvSpPr>
            <a:spLocks noChangeArrowheads="1"/>
          </p:cNvSpPr>
          <p:nvPr/>
        </p:nvSpPr>
        <p:spPr bwMode="auto">
          <a:xfrm>
            <a:off x="1619250" y="1557338"/>
            <a:ext cx="52387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7892" name="Прямоугольник 2"/>
          <p:cNvSpPr>
            <a:spLocks noChangeArrowheads="1"/>
          </p:cNvSpPr>
          <p:nvPr/>
        </p:nvSpPr>
        <p:spPr bwMode="auto">
          <a:xfrm>
            <a:off x="1547664" y="1196752"/>
            <a:ext cx="68580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altLang="ru-RU" sz="28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Тонкие и толстые </a:t>
            </a:r>
            <a:r>
              <a:rPr lang="ru-RU" altLang="ru-RU" sz="28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вопросы (1 группа)</a:t>
            </a:r>
            <a:endParaRPr lang="ru-RU" altLang="ru-RU" sz="2800" b="1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893" name="Прямоугольник 3"/>
          <p:cNvSpPr>
            <a:spLocks noChangeArrowheads="1"/>
          </p:cNvSpPr>
          <p:nvPr/>
        </p:nvSpPr>
        <p:spPr bwMode="auto">
          <a:xfrm>
            <a:off x="2700338" y="2274888"/>
            <a:ext cx="19431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Когда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Может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Будет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Мог ли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Бывало ли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Согласны ли</a:t>
            </a:r>
          </a:p>
        </p:txBody>
      </p:sp>
      <p:sp>
        <p:nvSpPr>
          <p:cNvPr id="37894" name="Прямоугольник 4"/>
          <p:cNvSpPr>
            <a:spLocks noChangeArrowheads="1"/>
          </p:cNvSpPr>
          <p:nvPr/>
        </p:nvSpPr>
        <p:spPr bwMode="auto">
          <a:xfrm>
            <a:off x="4932363" y="2274888"/>
            <a:ext cx="1925637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Дайте объяснение почему…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вы думаете…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Почему вы считаете..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чем разница</a:t>
            </a:r>
          </a:p>
          <a:p>
            <a:r>
              <a:rPr lang="ru-RU" altLang="ru-RU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Предположите, если</a:t>
            </a:r>
          </a:p>
        </p:txBody>
      </p:sp>
      <p:pic>
        <p:nvPicPr>
          <p:cNvPr id="3789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9068" y="2000241"/>
            <a:ext cx="1156915" cy="2148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789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04248" y="2780928"/>
            <a:ext cx="1524000" cy="299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FF7F7F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2370</TotalTime>
  <Words>912</Words>
  <Application>Microsoft Office PowerPoint</Application>
  <PresentationFormat>Экран (4:3)</PresentationFormat>
  <Paragraphs>114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2" baseType="lpstr">
      <vt:lpstr>Arial</vt:lpstr>
      <vt:lpstr>Calibri</vt:lpstr>
      <vt:lpstr>Helvetica</vt:lpstr>
      <vt:lpstr>Times New Roman</vt:lpstr>
      <vt:lpstr>Verdana</vt:lpstr>
      <vt:lpstr>Тема Office</vt:lpstr>
      <vt:lpstr>Презентация PowerPoint</vt:lpstr>
      <vt:lpstr>       Ответственность человека перед природой в рассказе К.Г. Паустовского «Заячьи лапы».  </vt:lpstr>
      <vt:lpstr>Презентация PowerPoint</vt:lpstr>
      <vt:lpstr>Памятка «Как разводить костёр»</vt:lpstr>
      <vt:lpstr>Памятка «Как разводить костёр»</vt:lpstr>
      <vt:lpstr>«Мозаика» («Собери текст»)</vt:lpstr>
      <vt:lpstr>«Мозаика» («Собери текст»)</vt:lpstr>
      <vt:lpstr>Презентация PowerPoint</vt:lpstr>
      <vt:lpstr>Презентация PowerPoint</vt:lpstr>
      <vt:lpstr>Презентация PowerPoint</vt:lpstr>
      <vt:lpstr> Двойной дневник (3 группа) </vt:lpstr>
      <vt:lpstr> Двойной дневник </vt:lpstr>
      <vt:lpstr>Презентация PowerPoint</vt:lpstr>
      <vt:lpstr>   Структура синквейна:  </vt:lpstr>
      <vt:lpstr>Синквейн</vt:lpstr>
      <vt:lpstr>Домашнее задание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User</cp:lastModifiedBy>
  <cp:revision>118</cp:revision>
  <dcterms:created xsi:type="dcterms:W3CDTF">2013-08-17T08:34:50Z</dcterms:created>
  <dcterms:modified xsi:type="dcterms:W3CDTF">2023-09-22T07:29:11Z</dcterms:modified>
</cp:coreProperties>
</file>