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4F6"/>
    <a:srgbClr val="E7A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02499" y="1252092"/>
            <a:ext cx="2447925" cy="2076450"/>
          </a:xfrm>
          <a:custGeom>
            <a:avLst/>
            <a:gdLst/>
            <a:ahLst/>
            <a:cxnLst/>
            <a:rect l="l" t="t" r="r" b="b"/>
            <a:pathLst>
              <a:path w="2447925" h="2076450">
                <a:moveTo>
                  <a:pt x="2447925" y="0"/>
                </a:moveTo>
                <a:lnTo>
                  <a:pt x="0" y="0"/>
                </a:lnTo>
                <a:lnTo>
                  <a:pt x="0" y="1865630"/>
                </a:lnTo>
                <a:lnTo>
                  <a:pt x="0" y="2076450"/>
                </a:lnTo>
                <a:lnTo>
                  <a:pt x="2447925" y="2076450"/>
                </a:lnTo>
                <a:lnTo>
                  <a:pt x="2447925" y="1865630"/>
                </a:lnTo>
                <a:lnTo>
                  <a:pt x="2447925" y="0"/>
                </a:lnTo>
                <a:close/>
              </a:path>
            </a:pathLst>
          </a:custGeom>
          <a:solidFill>
            <a:srgbClr val="F7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00" y="1031747"/>
            <a:ext cx="2552700" cy="2085975"/>
          </a:xfrm>
          <a:custGeom>
            <a:avLst/>
            <a:gdLst/>
            <a:ahLst/>
            <a:cxnLst/>
            <a:rect l="l" t="t" r="r" b="b"/>
            <a:pathLst>
              <a:path w="2552700" h="2085975">
                <a:moveTo>
                  <a:pt x="2552699" y="2085974"/>
                </a:moveTo>
                <a:lnTo>
                  <a:pt x="0" y="2085974"/>
                </a:lnTo>
                <a:lnTo>
                  <a:pt x="0" y="0"/>
                </a:lnTo>
                <a:lnTo>
                  <a:pt x="2552699" y="0"/>
                </a:lnTo>
                <a:lnTo>
                  <a:pt x="2552699" y="2085974"/>
                </a:lnTo>
                <a:close/>
              </a:path>
            </a:pathLst>
          </a:custGeom>
          <a:solidFill>
            <a:srgbClr val="6F7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04482" y="1119907"/>
            <a:ext cx="2400300" cy="1905000"/>
          </a:xfrm>
          <a:custGeom>
            <a:avLst/>
            <a:gdLst/>
            <a:ahLst/>
            <a:cxnLst/>
            <a:rect l="l" t="t" r="r" b="b"/>
            <a:pathLst>
              <a:path w="2400300" h="1905000">
                <a:moveTo>
                  <a:pt x="2400299" y="1904999"/>
                </a:moveTo>
                <a:lnTo>
                  <a:pt x="0" y="1904999"/>
                </a:lnTo>
                <a:lnTo>
                  <a:pt x="0" y="0"/>
                </a:lnTo>
                <a:lnTo>
                  <a:pt x="2400299" y="0"/>
                </a:lnTo>
                <a:lnTo>
                  <a:pt x="2400299" y="1904999"/>
                </a:lnTo>
                <a:close/>
              </a:path>
            </a:pathLst>
          </a:custGeom>
          <a:solidFill>
            <a:srgbClr val="F7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11299" y="1698980"/>
            <a:ext cx="981075" cy="752475"/>
          </a:xfrm>
          <a:custGeom>
            <a:avLst/>
            <a:gdLst/>
            <a:ahLst/>
            <a:cxnLst/>
            <a:rect l="l" t="t" r="r" b="b"/>
            <a:pathLst>
              <a:path w="981075" h="752475">
                <a:moveTo>
                  <a:pt x="461022" y="531050"/>
                </a:moveTo>
                <a:lnTo>
                  <a:pt x="455549" y="483133"/>
                </a:lnTo>
                <a:lnTo>
                  <a:pt x="439966" y="439140"/>
                </a:lnTo>
                <a:lnTo>
                  <a:pt x="415505" y="400342"/>
                </a:lnTo>
                <a:lnTo>
                  <a:pt x="383425" y="367969"/>
                </a:lnTo>
                <a:lnTo>
                  <a:pt x="344957" y="343293"/>
                </a:lnTo>
                <a:lnTo>
                  <a:pt x="301358" y="327558"/>
                </a:lnTo>
                <a:lnTo>
                  <a:pt x="253873" y="322046"/>
                </a:lnTo>
                <a:lnTo>
                  <a:pt x="219837" y="324891"/>
                </a:lnTo>
                <a:lnTo>
                  <a:pt x="187604" y="333095"/>
                </a:lnTo>
                <a:lnTo>
                  <a:pt x="157594" y="346176"/>
                </a:lnTo>
                <a:lnTo>
                  <a:pt x="130251" y="363639"/>
                </a:lnTo>
                <a:lnTo>
                  <a:pt x="134327" y="327469"/>
                </a:lnTo>
                <a:lnTo>
                  <a:pt x="160248" y="255143"/>
                </a:lnTo>
                <a:lnTo>
                  <a:pt x="182105" y="218973"/>
                </a:lnTo>
                <a:lnTo>
                  <a:pt x="209905" y="182803"/>
                </a:lnTo>
                <a:lnTo>
                  <a:pt x="243649" y="146634"/>
                </a:lnTo>
                <a:lnTo>
                  <a:pt x="283362" y="110451"/>
                </a:lnTo>
                <a:lnTo>
                  <a:pt x="329031" y="74282"/>
                </a:lnTo>
                <a:lnTo>
                  <a:pt x="380695" y="38100"/>
                </a:lnTo>
                <a:lnTo>
                  <a:pt x="356362" y="0"/>
                </a:lnTo>
                <a:lnTo>
                  <a:pt x="303644" y="34632"/>
                </a:lnTo>
                <a:lnTo>
                  <a:pt x="255155" y="69786"/>
                </a:lnTo>
                <a:lnTo>
                  <a:pt x="210870" y="105448"/>
                </a:lnTo>
                <a:lnTo>
                  <a:pt x="170802" y="141617"/>
                </a:lnTo>
                <a:lnTo>
                  <a:pt x="134962" y="178320"/>
                </a:lnTo>
                <a:lnTo>
                  <a:pt x="103327" y="215519"/>
                </a:lnTo>
                <a:lnTo>
                  <a:pt x="75920" y="253250"/>
                </a:lnTo>
                <a:lnTo>
                  <a:pt x="52717" y="291477"/>
                </a:lnTo>
                <a:lnTo>
                  <a:pt x="33743" y="330238"/>
                </a:lnTo>
                <a:lnTo>
                  <a:pt x="18973" y="369506"/>
                </a:lnTo>
                <a:lnTo>
                  <a:pt x="8432" y="409282"/>
                </a:lnTo>
                <a:lnTo>
                  <a:pt x="2108" y="449580"/>
                </a:lnTo>
                <a:lnTo>
                  <a:pt x="0" y="490397"/>
                </a:lnTo>
                <a:lnTo>
                  <a:pt x="4127" y="548373"/>
                </a:lnTo>
                <a:lnTo>
                  <a:pt x="16535" y="599719"/>
                </a:lnTo>
                <a:lnTo>
                  <a:pt x="37198" y="644398"/>
                </a:lnTo>
                <a:lnTo>
                  <a:pt x="66141" y="682434"/>
                </a:lnTo>
                <a:lnTo>
                  <a:pt x="101396" y="712838"/>
                </a:lnTo>
                <a:lnTo>
                  <a:pt x="141058" y="734555"/>
                </a:lnTo>
                <a:lnTo>
                  <a:pt x="185102" y="747560"/>
                </a:lnTo>
                <a:lnTo>
                  <a:pt x="233527" y="751903"/>
                </a:lnTo>
                <a:lnTo>
                  <a:pt x="281711" y="748411"/>
                </a:lnTo>
                <a:lnTo>
                  <a:pt x="324993" y="737946"/>
                </a:lnTo>
                <a:lnTo>
                  <a:pt x="363372" y="720496"/>
                </a:lnTo>
                <a:lnTo>
                  <a:pt x="396875" y="696061"/>
                </a:lnTo>
                <a:lnTo>
                  <a:pt x="424040" y="666711"/>
                </a:lnTo>
                <a:lnTo>
                  <a:pt x="455091" y="599274"/>
                </a:lnTo>
                <a:lnTo>
                  <a:pt x="458978" y="560641"/>
                </a:lnTo>
                <a:lnTo>
                  <a:pt x="458863" y="559574"/>
                </a:lnTo>
                <a:lnTo>
                  <a:pt x="460425" y="545465"/>
                </a:lnTo>
                <a:lnTo>
                  <a:pt x="460870" y="538302"/>
                </a:lnTo>
                <a:lnTo>
                  <a:pt x="461022" y="531050"/>
                </a:lnTo>
                <a:close/>
              </a:path>
              <a:path w="981075" h="752475">
                <a:moveTo>
                  <a:pt x="981075" y="531063"/>
                </a:moveTo>
                <a:lnTo>
                  <a:pt x="975601" y="483146"/>
                </a:lnTo>
                <a:lnTo>
                  <a:pt x="960018" y="439153"/>
                </a:lnTo>
                <a:lnTo>
                  <a:pt x="935558" y="400342"/>
                </a:lnTo>
                <a:lnTo>
                  <a:pt x="903478" y="367957"/>
                </a:lnTo>
                <a:lnTo>
                  <a:pt x="865022" y="343281"/>
                </a:lnTo>
                <a:lnTo>
                  <a:pt x="821423" y="327545"/>
                </a:lnTo>
                <a:lnTo>
                  <a:pt x="773938" y="322021"/>
                </a:lnTo>
                <a:lnTo>
                  <a:pt x="735634" y="325615"/>
                </a:lnTo>
                <a:lnTo>
                  <a:pt x="699693" y="335965"/>
                </a:lnTo>
                <a:lnTo>
                  <a:pt x="666737" y="352374"/>
                </a:lnTo>
                <a:lnTo>
                  <a:pt x="637362" y="374192"/>
                </a:lnTo>
                <a:lnTo>
                  <a:pt x="637362" y="372910"/>
                </a:lnTo>
                <a:lnTo>
                  <a:pt x="637159" y="371817"/>
                </a:lnTo>
                <a:lnTo>
                  <a:pt x="637159" y="370497"/>
                </a:lnTo>
                <a:lnTo>
                  <a:pt x="649554" y="296633"/>
                </a:lnTo>
                <a:lnTo>
                  <a:pt x="665048" y="259702"/>
                </a:lnTo>
                <a:lnTo>
                  <a:pt x="686752" y="222770"/>
                </a:lnTo>
                <a:lnTo>
                  <a:pt x="714641" y="185826"/>
                </a:lnTo>
                <a:lnTo>
                  <a:pt x="748741" y="148894"/>
                </a:lnTo>
                <a:lnTo>
                  <a:pt x="789051" y="111950"/>
                </a:lnTo>
                <a:lnTo>
                  <a:pt x="835545" y="75018"/>
                </a:lnTo>
                <a:lnTo>
                  <a:pt x="888250" y="38087"/>
                </a:lnTo>
                <a:lnTo>
                  <a:pt x="863942" y="0"/>
                </a:lnTo>
                <a:lnTo>
                  <a:pt x="811225" y="34632"/>
                </a:lnTo>
                <a:lnTo>
                  <a:pt x="762723" y="69786"/>
                </a:lnTo>
                <a:lnTo>
                  <a:pt x="718439" y="105448"/>
                </a:lnTo>
                <a:lnTo>
                  <a:pt x="678370" y="141617"/>
                </a:lnTo>
                <a:lnTo>
                  <a:pt x="642518" y="178320"/>
                </a:lnTo>
                <a:lnTo>
                  <a:pt x="610882" y="215531"/>
                </a:lnTo>
                <a:lnTo>
                  <a:pt x="583463" y="253250"/>
                </a:lnTo>
                <a:lnTo>
                  <a:pt x="560273" y="291490"/>
                </a:lnTo>
                <a:lnTo>
                  <a:pt x="541286" y="330250"/>
                </a:lnTo>
                <a:lnTo>
                  <a:pt x="526529" y="369519"/>
                </a:lnTo>
                <a:lnTo>
                  <a:pt x="515988" y="409308"/>
                </a:lnTo>
                <a:lnTo>
                  <a:pt x="509651" y="449618"/>
                </a:lnTo>
                <a:lnTo>
                  <a:pt x="507542" y="490435"/>
                </a:lnTo>
                <a:lnTo>
                  <a:pt x="511683" y="548411"/>
                </a:lnTo>
                <a:lnTo>
                  <a:pt x="524078" y="599744"/>
                </a:lnTo>
                <a:lnTo>
                  <a:pt x="544753" y="644436"/>
                </a:lnTo>
                <a:lnTo>
                  <a:pt x="573709" y="682459"/>
                </a:lnTo>
                <a:lnTo>
                  <a:pt x="608965" y="712876"/>
                </a:lnTo>
                <a:lnTo>
                  <a:pt x="648614" y="734593"/>
                </a:lnTo>
                <a:lnTo>
                  <a:pt x="692645" y="747623"/>
                </a:lnTo>
                <a:lnTo>
                  <a:pt x="741070" y="751967"/>
                </a:lnTo>
                <a:lnTo>
                  <a:pt x="789254" y="748474"/>
                </a:lnTo>
                <a:lnTo>
                  <a:pt x="832535" y="737997"/>
                </a:lnTo>
                <a:lnTo>
                  <a:pt x="870927" y="720534"/>
                </a:lnTo>
                <a:lnTo>
                  <a:pt x="904417" y="696074"/>
                </a:lnTo>
                <a:lnTo>
                  <a:pt x="914819" y="685038"/>
                </a:lnTo>
                <a:lnTo>
                  <a:pt x="923645" y="675360"/>
                </a:lnTo>
                <a:lnTo>
                  <a:pt x="926325" y="672236"/>
                </a:lnTo>
                <a:lnTo>
                  <a:pt x="929563" y="669251"/>
                </a:lnTo>
                <a:lnTo>
                  <a:pt x="932027" y="665988"/>
                </a:lnTo>
                <a:lnTo>
                  <a:pt x="952563" y="636778"/>
                </a:lnTo>
                <a:lnTo>
                  <a:pt x="967994" y="604177"/>
                </a:lnTo>
                <a:lnTo>
                  <a:pt x="977696" y="568744"/>
                </a:lnTo>
                <a:lnTo>
                  <a:pt x="981075" y="531063"/>
                </a:lnTo>
                <a:close/>
              </a:path>
            </a:pathLst>
          </a:custGeom>
          <a:solidFill>
            <a:srgbClr val="6F7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081547" y="0"/>
            <a:ext cx="12206605" cy="10287000"/>
          </a:xfrm>
          <a:custGeom>
            <a:avLst/>
            <a:gdLst/>
            <a:ahLst/>
            <a:cxnLst/>
            <a:rect l="l" t="t" r="r" b="b"/>
            <a:pathLst>
              <a:path w="12206605" h="10287000">
                <a:moveTo>
                  <a:pt x="12206451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2206451" y="0"/>
                </a:lnTo>
                <a:lnTo>
                  <a:pt x="12206451" y="10286998"/>
                </a:lnTo>
                <a:close/>
              </a:path>
            </a:pathLst>
          </a:custGeom>
          <a:solidFill>
            <a:srgbClr val="F7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6F7BFA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6F7BFA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F7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57375" y="1563699"/>
            <a:ext cx="12211050" cy="5867400"/>
          </a:xfrm>
          <a:custGeom>
            <a:avLst/>
            <a:gdLst/>
            <a:ahLst/>
            <a:cxnLst/>
            <a:rect l="l" t="t" r="r" b="b"/>
            <a:pathLst>
              <a:path w="12211050" h="5867400">
                <a:moveTo>
                  <a:pt x="12211050" y="0"/>
                </a:moveTo>
                <a:lnTo>
                  <a:pt x="0" y="0"/>
                </a:lnTo>
                <a:lnTo>
                  <a:pt x="0" y="5589575"/>
                </a:lnTo>
                <a:lnTo>
                  <a:pt x="0" y="5867400"/>
                </a:lnTo>
                <a:lnTo>
                  <a:pt x="12211050" y="5867400"/>
                </a:lnTo>
                <a:lnTo>
                  <a:pt x="12211050" y="5589575"/>
                </a:lnTo>
                <a:lnTo>
                  <a:pt x="12211050" y="0"/>
                </a:lnTo>
                <a:close/>
              </a:path>
            </a:pathLst>
          </a:custGeom>
          <a:solidFill>
            <a:srgbClr val="F7F6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8700" y="1028700"/>
            <a:ext cx="12573000" cy="6124575"/>
          </a:xfrm>
          <a:custGeom>
            <a:avLst/>
            <a:gdLst/>
            <a:ahLst/>
            <a:cxnLst/>
            <a:rect l="l" t="t" r="r" b="b"/>
            <a:pathLst>
              <a:path w="12573000" h="6124575">
                <a:moveTo>
                  <a:pt x="12572999" y="6124574"/>
                </a:moveTo>
                <a:lnTo>
                  <a:pt x="0" y="6124574"/>
                </a:lnTo>
                <a:lnTo>
                  <a:pt x="0" y="0"/>
                </a:lnTo>
                <a:lnTo>
                  <a:pt x="12572999" y="0"/>
                </a:lnTo>
                <a:lnTo>
                  <a:pt x="12572999" y="6124574"/>
                </a:lnTo>
                <a:close/>
              </a:path>
            </a:pathLst>
          </a:custGeom>
          <a:solidFill>
            <a:srgbClr val="6F7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21243" y="1121243"/>
            <a:ext cx="12392025" cy="5934075"/>
          </a:xfrm>
          <a:custGeom>
            <a:avLst/>
            <a:gdLst/>
            <a:ahLst/>
            <a:cxnLst/>
            <a:rect l="l" t="t" r="r" b="b"/>
            <a:pathLst>
              <a:path w="12392025" h="5934075">
                <a:moveTo>
                  <a:pt x="12392024" y="5934074"/>
                </a:moveTo>
                <a:lnTo>
                  <a:pt x="0" y="5934074"/>
                </a:lnTo>
                <a:lnTo>
                  <a:pt x="0" y="0"/>
                </a:lnTo>
                <a:lnTo>
                  <a:pt x="12392024" y="0"/>
                </a:lnTo>
                <a:lnTo>
                  <a:pt x="12392024" y="5934074"/>
                </a:lnTo>
                <a:close/>
              </a:path>
            </a:pathLst>
          </a:custGeom>
          <a:solidFill>
            <a:srgbClr val="FAC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6F7BFA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412" y="955610"/>
            <a:ext cx="16257174" cy="271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6F7BFA"/>
                </a:solidFill>
                <a:latin typeface="Consolas"/>
                <a:cs typeface="Consola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ilab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milab.com/play/1e56d750-9209-43d9-a28f-7cfe16dcc6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1104900"/>
            <a:ext cx="11887200" cy="5179623"/>
          </a:xfrm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marL="12700" marR="662305">
              <a:lnSpc>
                <a:spcPct val="78900"/>
              </a:lnSpc>
              <a:spcBef>
                <a:spcPts val="2470"/>
              </a:spcBef>
            </a:pPr>
            <a:r>
              <a:rPr lang="ru-RU" sz="8000" dirty="0" smtClean="0">
                <a:latin typeface="Calibri"/>
                <a:cs typeface="Calibri"/>
              </a:rPr>
              <a:t>Использование на уроках физики в 7 классе цифровой образовательной платформы «</a:t>
            </a:r>
            <a:r>
              <a:rPr lang="en-US" sz="8000" b="1" dirty="0" err="1" smtClean="0">
                <a:latin typeface="Calibri"/>
                <a:cs typeface="Calibri"/>
              </a:rPr>
              <a:t>Gamilab</a:t>
            </a:r>
            <a:r>
              <a:rPr lang="ru-RU" sz="8000" dirty="0" smtClean="0">
                <a:latin typeface="Calibri"/>
                <a:cs typeface="Calibri"/>
              </a:rPr>
              <a:t>»</a:t>
            </a:r>
            <a:endParaRPr sz="8000" dirty="0">
              <a:latin typeface="Calibri"/>
              <a:cs typeface="Calibri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1104900" y="7353300"/>
            <a:ext cx="15049500" cy="2812307"/>
          </a:xfrm>
          <a:prstGeom prst="rect">
            <a:avLst/>
          </a:prstGeom>
          <a:solidFill>
            <a:srgbClr val="EBB4F6"/>
          </a:solidFill>
        </p:spPr>
        <p:txBody>
          <a:bodyPr vert="horz" wrap="square" lIns="0" tIns="29209" rIns="0" bIns="0" rtlCol="0">
            <a:spAutoFit/>
          </a:bodyPr>
          <a:lstStyle>
            <a:lvl1pPr>
              <a:defRPr sz="5900" b="0" i="0">
                <a:solidFill>
                  <a:srgbClr val="6F7BFA"/>
                </a:solidFill>
                <a:latin typeface="Consolas"/>
                <a:ea typeface="+mj-ea"/>
                <a:cs typeface="Consolas"/>
              </a:defRPr>
            </a:lvl1pPr>
          </a:lstStyle>
          <a:p>
            <a:pPr marL="443865" marR="5080" indent="-431800" algn="r">
              <a:lnSpc>
                <a:spcPts val="7050"/>
              </a:lnSpc>
              <a:spcBef>
                <a:spcPts val="229"/>
              </a:spcBef>
            </a:pPr>
            <a:r>
              <a:rPr lang="ru-RU" sz="4000" kern="0" spc="130" dirty="0" smtClean="0"/>
              <a:t>Выполнила: учитель физики, информатики МАОУ СОШ №2</a:t>
            </a:r>
          </a:p>
          <a:p>
            <a:pPr marL="443865" marR="5080" indent="-431800" algn="r">
              <a:lnSpc>
                <a:spcPts val="7050"/>
              </a:lnSpc>
              <a:spcBef>
                <a:spcPts val="229"/>
              </a:spcBef>
            </a:pPr>
            <a:r>
              <a:rPr lang="ru-RU" sz="4000" kern="0" spc="130" dirty="0" err="1" smtClean="0"/>
              <a:t>Метелёва</a:t>
            </a:r>
            <a:r>
              <a:rPr lang="ru-RU" sz="4000" kern="0" spc="130" dirty="0" smtClean="0"/>
              <a:t> Н.Э.</a:t>
            </a:r>
          </a:p>
          <a:p>
            <a:pPr marL="443865" marR="5080" indent="-431800" algn="r">
              <a:lnSpc>
                <a:spcPts val="7050"/>
              </a:lnSpc>
              <a:spcBef>
                <a:spcPts val="229"/>
              </a:spcBef>
            </a:pPr>
            <a:endParaRPr lang="ru-RU" sz="4000" kern="0" spc="9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4526" y="-20683"/>
            <a:ext cx="11734800" cy="178779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43865" marR="5080" indent="-431800" algn="ctr">
              <a:lnSpc>
                <a:spcPts val="7050"/>
              </a:lnSpc>
              <a:spcBef>
                <a:spcPts val="229"/>
              </a:spcBef>
            </a:pPr>
            <a:r>
              <a:rPr lang="ru-RU" sz="5000" spc="130" dirty="0" smtClean="0"/>
              <a:t>Этапы создания игры на примере игры по физике по теме «Силы»</a:t>
            </a:r>
            <a:endParaRPr sz="5000" spc="9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3314700"/>
            <a:ext cx="571500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170"/>
              </a:lnSpc>
            </a:pPr>
            <a:r>
              <a:rPr lang="en-US" sz="4000" b="1" spc="-5" dirty="0" err="1" smtClean="0">
                <a:solidFill>
                  <a:srgbClr val="6F7BFA"/>
                </a:solidFill>
                <a:latin typeface="Calibri"/>
                <a:cs typeface="Calibri"/>
              </a:rPr>
              <a:t>Gamilab</a:t>
            </a:r>
            <a:r>
              <a:rPr lang="ru-RU" sz="4000" b="1" spc="-5" dirty="0" smtClean="0">
                <a:solidFill>
                  <a:srgbClr val="6F7BFA"/>
                </a:solidFill>
                <a:latin typeface="Calibri"/>
                <a:cs typeface="Calibri"/>
              </a:rPr>
              <a:t> </a:t>
            </a:r>
            <a:r>
              <a:rPr lang="ru-RU" sz="4000" spc="-5" dirty="0" smtClean="0">
                <a:solidFill>
                  <a:srgbClr val="6F7BFA"/>
                </a:solidFill>
                <a:latin typeface="Calibri"/>
                <a:cs typeface="Calibri"/>
              </a:rPr>
              <a:t>– образовательная платформа позволяющая создавать три типа игры. На платформе библиотека готовых игр.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5973" y="1805516"/>
            <a:ext cx="11750040" cy="3098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300" spc="245" dirty="0" smtClean="0">
                <a:solidFill>
                  <a:srgbClr val="6F7BFA"/>
                </a:solidFill>
                <a:latin typeface="Consolas"/>
                <a:cs typeface="Consolas"/>
              </a:rPr>
              <a:t>Авторизуйтесь по ссылке: </a:t>
            </a:r>
            <a:r>
              <a:rPr lang="en-US" sz="3300" spc="245" dirty="0">
                <a:solidFill>
                  <a:srgbClr val="6F7BFA"/>
                </a:solidFill>
                <a:latin typeface="Consolas"/>
                <a:cs typeface="Consolas"/>
                <a:hlinkClick r:id="rId2"/>
              </a:rPr>
              <a:t>https://gamilab.com</a:t>
            </a:r>
            <a:r>
              <a:rPr lang="en-US" sz="3300" spc="245" dirty="0" smtClean="0">
                <a:solidFill>
                  <a:srgbClr val="6F7BFA"/>
                </a:solidFill>
                <a:latin typeface="Consolas"/>
                <a:cs typeface="Consolas"/>
                <a:hlinkClick r:id="rId2"/>
              </a:rPr>
              <a:t>/</a:t>
            </a:r>
            <a:endParaRPr lang="ru-RU" sz="3300" spc="245" dirty="0" smtClean="0">
              <a:solidFill>
                <a:srgbClr val="6F7BFA"/>
              </a:solidFill>
              <a:latin typeface="Consolas"/>
              <a:cs typeface="Consolas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300" spc="245" dirty="0">
                <a:solidFill>
                  <a:srgbClr val="6F7BFA"/>
                </a:solidFill>
                <a:latin typeface="Consolas"/>
                <a:cs typeface="Consolas"/>
              </a:rPr>
              <a:t>Нажмите Создать (рис. 1), появится окно как на рисунке 2.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3300" dirty="0" smtClean="0">
              <a:latin typeface="Consolas"/>
              <a:cs typeface="Consolas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sz="3300" dirty="0">
              <a:latin typeface="Consolas"/>
              <a:cs typeface="Consola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363" t="9697" r="14001" b="11111"/>
          <a:stretch/>
        </p:blipFill>
        <p:spPr>
          <a:xfrm>
            <a:off x="6360994" y="3848100"/>
            <a:ext cx="6096000" cy="320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2083" t="10000" r="16250" b="24814"/>
          <a:stretch/>
        </p:blipFill>
        <p:spPr>
          <a:xfrm>
            <a:off x="12546139" y="3822488"/>
            <a:ext cx="5382491" cy="3200400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6337110" y="7871549"/>
            <a:ext cx="11750040" cy="260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spc="245" dirty="0" smtClean="0">
                <a:solidFill>
                  <a:srgbClr val="6F7BFA"/>
                </a:solidFill>
                <a:latin typeface="Consolas"/>
                <a:cs typeface="Consolas"/>
              </a:rPr>
              <a:t>3. Название игры: Силы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spc="245" dirty="0" smtClean="0">
                <a:solidFill>
                  <a:srgbClr val="6F7BFA"/>
                </a:solidFill>
                <a:latin typeface="Consolas"/>
                <a:cs typeface="Consolas"/>
              </a:rPr>
              <a:t>4. Теги: сила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spc="245" dirty="0" smtClean="0">
                <a:solidFill>
                  <a:srgbClr val="6F7BFA"/>
                </a:solidFill>
                <a:latin typeface="Consolas"/>
                <a:cs typeface="Consolas"/>
              </a:rPr>
              <a:t>5. Тип игры: </a:t>
            </a:r>
            <a:r>
              <a:rPr lang="ru-RU" sz="3300" spc="245" dirty="0">
                <a:solidFill>
                  <a:srgbClr val="6F7BFA"/>
                </a:solidFill>
                <a:latin typeface="Consolas"/>
                <a:cs typeface="Consolas"/>
              </a:rPr>
              <a:t>к</a:t>
            </a:r>
            <a:r>
              <a:rPr lang="ru-RU" sz="3300" spc="245" dirty="0" smtClean="0">
                <a:solidFill>
                  <a:srgbClr val="6F7BFA"/>
                </a:solidFill>
                <a:latin typeface="Consolas"/>
                <a:cs typeface="Consolas"/>
              </a:rPr>
              <a:t>ороль горы</a:t>
            </a:r>
            <a:endParaRPr lang="ru-RU" sz="3300" dirty="0" smtClean="0">
              <a:latin typeface="Consolas"/>
              <a:cs typeface="Consolas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3300" dirty="0" smtClean="0">
              <a:latin typeface="Consolas"/>
              <a:cs typeface="Consolas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AutoNum type="arabicPeriod"/>
            </a:pPr>
            <a:endParaRPr sz="3300" dirty="0">
              <a:latin typeface="Consolas"/>
              <a:cs typeface="Consolas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7467600" y="7199697"/>
            <a:ext cx="1175004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300" spc="245" dirty="0" smtClean="0">
                <a:latin typeface="Consolas"/>
                <a:cs typeface="Consolas"/>
              </a:rPr>
              <a:t>Рисунок 1.          Рисунок 2.</a:t>
            </a:r>
            <a:endParaRPr sz="3300" dirty="0"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1569"/>
            <a:ext cx="12115800" cy="1384995"/>
          </a:xfrm>
        </p:spPr>
        <p:txBody>
          <a:bodyPr/>
          <a:lstStyle/>
          <a:p>
            <a:r>
              <a:rPr lang="ru-RU" sz="4500" dirty="0" smtClean="0"/>
              <a:t>Процесс разработки </a:t>
            </a:r>
            <a:r>
              <a:rPr lang="ru-RU" sz="4500" spc="130" dirty="0"/>
              <a:t>игры на примере игры по физике по теме «Силы»</a:t>
            </a:r>
            <a:endParaRPr lang="ru-RU" sz="4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7153" y="1388700"/>
            <a:ext cx="11201400" cy="2362200"/>
          </a:xfrm>
        </p:spPr>
        <p:txBody>
          <a:bodyPr/>
          <a:lstStyle/>
          <a:p>
            <a:pPr algn="ctr"/>
            <a:r>
              <a:rPr lang="ru-RU" sz="3300" kern="1200" dirty="0" smtClean="0">
                <a:solidFill>
                  <a:schemeClr val="tx1"/>
                </a:solidFill>
                <a:latin typeface="Consolas"/>
                <a:cs typeface="Consolas"/>
              </a:rPr>
              <a:t>Заполнение полей</a:t>
            </a:r>
          </a:p>
          <a:p>
            <a:pPr marL="342900" indent="-342900">
              <a:buAutoNum type="arabicPeriod"/>
            </a:pPr>
            <a:r>
              <a:rPr lang="ru-RU" sz="3300" kern="1200" dirty="0" smtClean="0">
                <a:solidFill>
                  <a:schemeClr val="tx1"/>
                </a:solidFill>
                <a:latin typeface="Consolas"/>
                <a:cs typeface="Consolas"/>
              </a:rPr>
              <a:t>Название игры и </a:t>
            </a:r>
            <a:r>
              <a:rPr lang="ru-RU" sz="3300" kern="1200" dirty="0" err="1" smtClean="0">
                <a:solidFill>
                  <a:schemeClr val="tx1"/>
                </a:solidFill>
                <a:latin typeface="Consolas"/>
                <a:cs typeface="Consolas"/>
              </a:rPr>
              <a:t>квест</a:t>
            </a:r>
            <a:endParaRPr lang="ru-RU" sz="3300" kern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342900" indent="-342900">
              <a:buAutoNum type="arabicPeriod"/>
            </a:pPr>
            <a:r>
              <a:rPr lang="ru-RU" sz="3300" kern="1200" dirty="0">
                <a:solidFill>
                  <a:schemeClr val="tx1"/>
                </a:solidFill>
                <a:latin typeface="Consolas"/>
                <a:cs typeface="Consolas"/>
              </a:rPr>
              <a:t>Целевая аудитория</a:t>
            </a:r>
          </a:p>
          <a:p>
            <a:pPr marL="342900" indent="-342900">
              <a:buAutoNum type="arabicPeriod"/>
            </a:pPr>
            <a:r>
              <a:rPr lang="ru-RU" sz="3300" kern="1200" dirty="0" smtClean="0">
                <a:solidFill>
                  <a:schemeClr val="tx1"/>
                </a:solidFill>
                <a:latin typeface="Consolas"/>
                <a:cs typeface="Consolas"/>
              </a:rPr>
              <a:t>Соавторство</a:t>
            </a:r>
            <a:endParaRPr lang="ru-RU" sz="3300" kern="1200" dirty="0">
              <a:solidFill>
                <a:schemeClr val="tx1"/>
              </a:solidFill>
              <a:latin typeface="Consolas"/>
              <a:cs typeface="Consolas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185" r="84620" b="46120"/>
          <a:stretch/>
        </p:blipFill>
        <p:spPr>
          <a:xfrm>
            <a:off x="914400" y="28726"/>
            <a:ext cx="3048000" cy="4313499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6424115" y="3158578"/>
            <a:ext cx="1161197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kern="1200" dirty="0" smtClean="0">
                <a:solidFill>
                  <a:schemeClr val="tx1"/>
                </a:solidFill>
                <a:latin typeface="Consolas"/>
                <a:cs typeface="Consolas"/>
              </a:rPr>
              <a:t>Работа с игровой доской</a:t>
            </a:r>
          </a:p>
          <a:p>
            <a:pPr marL="342900" indent="-342900">
              <a:buFontTx/>
              <a:buAutoNum type="arabicPeriod"/>
            </a:pPr>
            <a:r>
              <a:rPr lang="ru-RU" sz="3300" dirty="0">
                <a:latin typeface="Consolas"/>
                <a:cs typeface="Consolas"/>
              </a:rPr>
              <a:t>Игровая </a:t>
            </a:r>
            <a:r>
              <a:rPr lang="ru-RU" sz="3300" dirty="0" smtClean="0">
                <a:latin typeface="Consolas"/>
                <a:cs typeface="Consolas"/>
              </a:rPr>
              <a:t>доска отображает тип выбранной игры.</a:t>
            </a:r>
          </a:p>
          <a:p>
            <a:pPr marL="342900" indent="-342900">
              <a:buFontTx/>
              <a:buAutoNum type="arabicPeriod"/>
            </a:pPr>
            <a:r>
              <a:rPr lang="ru-RU" sz="3300" dirty="0">
                <a:latin typeface="Consolas"/>
                <a:cs typeface="Consolas"/>
              </a:rPr>
              <a:t> </a:t>
            </a:r>
            <a:r>
              <a:rPr lang="ru-RU" sz="3300" dirty="0" smtClean="0">
                <a:latin typeface="Consolas"/>
                <a:cs typeface="Consolas"/>
              </a:rPr>
              <a:t>В режиме король горы </a:t>
            </a:r>
            <a:r>
              <a:rPr lang="ru-RU" sz="3300" dirty="0">
                <a:latin typeface="Consolas"/>
                <a:cs typeface="Consolas"/>
              </a:rPr>
              <a:t>н</a:t>
            </a:r>
            <a:r>
              <a:rPr lang="ru-RU" sz="3300" dirty="0" smtClean="0">
                <a:latin typeface="Consolas"/>
                <a:cs typeface="Consolas"/>
              </a:rPr>
              <a:t>а каждую точку горы составляется вопрос. </a:t>
            </a:r>
            <a:r>
              <a:rPr lang="ru-RU" sz="3300" dirty="0" smtClean="0">
                <a:latin typeface="Consolas"/>
                <a:cs typeface="Consolas"/>
              </a:rPr>
              <a:t>Для написания вопроса на точке нажать ВОПРОСЫ в верхней правой части игровой доски</a:t>
            </a:r>
            <a:endParaRPr lang="ru-RU" sz="3300" dirty="0">
              <a:latin typeface="Consolas"/>
              <a:cs typeface="Consola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8888" r="2257" b="16667"/>
          <a:stretch/>
        </p:blipFill>
        <p:spPr>
          <a:xfrm>
            <a:off x="7620000" y="6205566"/>
            <a:ext cx="9541278" cy="40876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5416" t="11481" r="38750" b="12222"/>
          <a:stretch/>
        </p:blipFill>
        <p:spPr>
          <a:xfrm>
            <a:off x="-152400" y="4464730"/>
            <a:ext cx="6186985" cy="57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04" y="0"/>
            <a:ext cx="16257174" cy="907941"/>
          </a:xfrm>
        </p:spPr>
        <p:txBody>
          <a:bodyPr/>
          <a:lstStyle/>
          <a:p>
            <a:r>
              <a:rPr lang="ru-RU" dirty="0" smtClean="0"/>
              <a:t>Создание новой главы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50" t="15925" r="21667" b="37408"/>
          <a:stretch/>
        </p:blipFill>
        <p:spPr>
          <a:xfrm>
            <a:off x="154104" y="946538"/>
            <a:ext cx="8763000" cy="3561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084" t="18889" r="1666" b="16667"/>
          <a:stretch/>
        </p:blipFill>
        <p:spPr>
          <a:xfrm>
            <a:off x="10174406" y="800100"/>
            <a:ext cx="8077200" cy="3603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416" t="9259" r="15418" b="5555"/>
          <a:stretch/>
        </p:blipFill>
        <p:spPr>
          <a:xfrm>
            <a:off x="852983" y="4686300"/>
            <a:ext cx="7315200" cy="4158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5833" t="9259" r="15417" b="38835"/>
          <a:stretch/>
        </p:blipFill>
        <p:spPr>
          <a:xfrm>
            <a:off x="9363733" y="4686300"/>
            <a:ext cx="8219419" cy="323508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9006591" y="1866900"/>
            <a:ext cx="1051809" cy="1066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0" y="6057900"/>
            <a:ext cx="948053" cy="9906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315336" y="6232259"/>
            <a:ext cx="1051809" cy="1066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>
            <a:off x="17220913" y="7361544"/>
            <a:ext cx="1371600" cy="6829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71649" t="90071" r="15996" b="6741"/>
          <a:stretch/>
        </p:blipFill>
        <p:spPr>
          <a:xfrm>
            <a:off x="13563599" y="8420100"/>
            <a:ext cx="47244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1943100"/>
            <a:ext cx="11811000" cy="1723549"/>
          </a:xfrm>
        </p:spPr>
        <p:txBody>
          <a:bodyPr/>
          <a:lstStyle/>
          <a:p>
            <a:pPr algn="ctr"/>
            <a:r>
              <a:rPr lang="ru-RU" sz="5600" dirty="0" smtClean="0"/>
              <a:t>Режим предварительного просмотра</a:t>
            </a:r>
            <a:endParaRPr lang="ru-RU" sz="5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" t="9176" r="52500" b="21852"/>
          <a:stretch/>
        </p:blipFill>
        <p:spPr>
          <a:xfrm>
            <a:off x="0" y="29001"/>
            <a:ext cx="6324601" cy="5194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750" t="18148" r="22500" b="21852"/>
          <a:stretch/>
        </p:blipFill>
        <p:spPr>
          <a:xfrm>
            <a:off x="7010400" y="3924300"/>
            <a:ext cx="9829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118281"/>
            <a:ext cx="12268200" cy="907941"/>
          </a:xfrm>
        </p:spPr>
        <p:txBody>
          <a:bodyPr/>
          <a:lstStyle/>
          <a:p>
            <a:pPr algn="ctr"/>
            <a:r>
              <a:rPr lang="ru-RU" dirty="0" smtClean="0"/>
              <a:t>Игровой код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6" t="7777" r="34583" b="21111"/>
          <a:stretch/>
        </p:blipFill>
        <p:spPr>
          <a:xfrm>
            <a:off x="0" y="0"/>
            <a:ext cx="6858000" cy="4220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8519" r="833" b="30740"/>
          <a:stretch/>
        </p:blipFill>
        <p:spPr>
          <a:xfrm>
            <a:off x="1437564" y="4220308"/>
            <a:ext cx="16840200" cy="606669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58000" y="1387636"/>
            <a:ext cx="11582400" cy="267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-14283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3C3B39"/>
                </a:solidFill>
                <a:effectLst/>
              </a:rPr>
              <a:t>Игровой код: 65XTI4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Ссылка на игру: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3C3B39"/>
                </a:solidFill>
                <a:effectLst/>
                <a:latin typeface="Roboto"/>
                <a:hlinkClick r:id="rId4"/>
              </a:rPr>
              <a:t>https://gamilab.com/play/1e56d750-9209-43d9-a28f-7cfe16dcc6b4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rgbClr val="3C3B39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3C3B39"/>
                </a:solidFill>
                <a:effectLst/>
                <a:latin typeface="Roboto"/>
              </a:rPr>
              <a:t> </a:t>
            </a: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rgbClr val="3C3B39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3C3B39"/>
                </a:solidFill>
                <a:effectLst/>
              </a:rPr>
              <a:t/>
            </a:r>
            <a:b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3C3B39"/>
                </a:solidFill>
                <a:effectLst/>
              </a:rPr>
            </a:br>
            <a:endParaRPr kumimoji="0" lang="ru-RU" alt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9814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178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Consolas</vt:lpstr>
      <vt:lpstr>Roboto</vt:lpstr>
      <vt:lpstr>Office Theme</vt:lpstr>
      <vt:lpstr>Использование на уроках физики в 7 классе цифровой образовательной платформы «Gamilab»</vt:lpstr>
      <vt:lpstr>Этапы создания игры на примере игры по физике по теме «Силы»</vt:lpstr>
      <vt:lpstr>Процесс разработки игры на примере игры по физике по теме «Силы»</vt:lpstr>
      <vt:lpstr>Создание новой главы</vt:lpstr>
      <vt:lpstr>Режим предварительного просмотра</vt:lpstr>
      <vt:lpstr>Игровой код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Пурпурный и Розовый Ломаная сетка и Наложение Классная Презентация</dc:title>
  <dc:creator>Надежда Созонова</dc:creator>
  <cp:keywords>DAEX9SLpiUQ,BAEJ7lsObW0</cp:keywords>
  <cp:lastModifiedBy>RePack by Diakov</cp:lastModifiedBy>
  <cp:revision>16</cp:revision>
  <dcterms:created xsi:type="dcterms:W3CDTF">2021-03-06T06:07:47Z</dcterms:created>
  <dcterms:modified xsi:type="dcterms:W3CDTF">2021-03-06T10:43:45Z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2021-03-06T00:00:00Z</vt:filetime>
  </property>
  <property fmtid="{D5CDD505-2E9C-101B-9397-08002B2CF9AE}" pid="3" name="Creator">
    <vt:lpwstr>Canva</vt:lpwstr>
  </property>
  <property fmtid="{D5CDD505-2E9C-101B-9397-08002B2CF9AE}" pid="4" name="LastSaved">
    <vt:filetime>2021-03-06T00:00:00Z</vt:filetime>
  </property>
</Properties>
</file>